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60" r:id="rId5"/>
    <p:sldId id="261" r:id="rId6"/>
    <p:sldId id="269" r:id="rId7"/>
    <p:sldId id="270" r:id="rId8"/>
    <p:sldId id="384" r:id="rId9"/>
    <p:sldId id="271" r:id="rId10"/>
    <p:sldId id="275" r:id="rId11"/>
    <p:sldId id="276" r:id="rId12"/>
    <p:sldId id="277" r:id="rId13"/>
    <p:sldId id="378" r:id="rId14"/>
    <p:sldId id="379" r:id="rId15"/>
    <p:sldId id="380" r:id="rId16"/>
    <p:sldId id="278" r:id="rId17"/>
    <p:sldId id="279" r:id="rId18"/>
    <p:sldId id="280" r:id="rId19"/>
    <p:sldId id="381" r:id="rId20"/>
    <p:sldId id="382" r:id="rId21"/>
    <p:sldId id="383" r:id="rId22"/>
    <p:sldId id="281" r:id="rId23"/>
    <p:sldId id="282" r:id="rId24"/>
    <p:sldId id="283" r:id="rId25"/>
    <p:sldId id="284" r:id="rId26"/>
    <p:sldId id="285" r:id="rId27"/>
    <p:sldId id="286" r:id="rId28"/>
    <p:sldId id="287" r:id="rId29"/>
    <p:sldId id="387" r:id="rId30"/>
    <p:sldId id="288" r:id="rId31"/>
    <p:sldId id="289" r:id="rId32"/>
    <p:sldId id="388" r:id="rId33"/>
    <p:sldId id="389" r:id="rId34"/>
    <p:sldId id="390" r:id="rId35"/>
    <p:sldId id="297" r:id="rId36"/>
    <p:sldId id="385" r:id="rId37"/>
    <p:sldId id="386" r:id="rId38"/>
    <p:sldId id="298" r:id="rId39"/>
    <p:sldId id="303" r:id="rId40"/>
    <p:sldId id="323" r:id="rId41"/>
    <p:sldId id="334" r:id="rId42"/>
    <p:sldId id="335" r:id="rId43"/>
    <p:sldId id="336" r:id="rId44"/>
    <p:sldId id="371" r:id="rId45"/>
    <p:sldId id="372" r:id="rId46"/>
    <p:sldId id="373" r:id="rId47"/>
    <p:sldId id="374" r:id="rId48"/>
  </p:sldIdLst>
  <p:sldSz cx="9144000" cy="5143500" type="screen16x9"/>
  <p:notesSz cx="6858000" cy="9144000"/>
  <p:embeddedFontLst>
    <p:embeddedFont>
      <p:font typeface="Corbel" panose="020B0503020204020204" pitchFamily="3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10EBCD-1059-45F5-82E3-8A47344C9190}">
  <a:tblStyle styleId="{2510EBCD-1059-45F5-82E3-8A47344C919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982285-A13E-4EE8-80E3-8078A2CDC02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08814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0345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4020da520_1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4020da520_1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44020da520_11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10</a:t>
            </a:fld>
            <a:endParaRPr/>
          </a:p>
        </p:txBody>
      </p:sp>
    </p:spTree>
    <p:extLst>
      <p:ext uri="{BB962C8B-B14F-4D97-AF65-F5344CB8AC3E}">
        <p14:creationId xmlns:p14="http://schemas.microsoft.com/office/powerpoint/2010/main" val="3158225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4020da520_1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44020da520_1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44020da520_11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11</a:t>
            </a:fld>
            <a:endParaRPr/>
          </a:p>
        </p:txBody>
      </p:sp>
    </p:spTree>
    <p:extLst>
      <p:ext uri="{BB962C8B-B14F-4D97-AF65-F5344CB8AC3E}">
        <p14:creationId xmlns:p14="http://schemas.microsoft.com/office/powerpoint/2010/main" val="989067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12</a:t>
            </a:fld>
            <a:endParaRPr/>
          </a:p>
        </p:txBody>
      </p:sp>
    </p:spTree>
    <p:extLst>
      <p:ext uri="{BB962C8B-B14F-4D97-AF65-F5344CB8AC3E}">
        <p14:creationId xmlns:p14="http://schemas.microsoft.com/office/powerpoint/2010/main" val="2165052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13</a:t>
            </a:fld>
            <a:endParaRPr/>
          </a:p>
        </p:txBody>
      </p:sp>
    </p:spTree>
    <p:extLst>
      <p:ext uri="{BB962C8B-B14F-4D97-AF65-F5344CB8AC3E}">
        <p14:creationId xmlns:p14="http://schemas.microsoft.com/office/powerpoint/2010/main" val="3557751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14</a:t>
            </a:fld>
            <a:endParaRPr/>
          </a:p>
        </p:txBody>
      </p:sp>
    </p:spTree>
    <p:extLst>
      <p:ext uri="{BB962C8B-B14F-4D97-AF65-F5344CB8AC3E}">
        <p14:creationId xmlns:p14="http://schemas.microsoft.com/office/powerpoint/2010/main" val="3569470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15</a:t>
            </a:fld>
            <a:endParaRPr/>
          </a:p>
        </p:txBody>
      </p:sp>
    </p:spTree>
    <p:extLst>
      <p:ext uri="{BB962C8B-B14F-4D97-AF65-F5344CB8AC3E}">
        <p14:creationId xmlns:p14="http://schemas.microsoft.com/office/powerpoint/2010/main" val="3904053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4020da520_1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4020da520_1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44020da520_11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16</a:t>
            </a:fld>
            <a:endParaRPr/>
          </a:p>
        </p:txBody>
      </p:sp>
    </p:spTree>
    <p:extLst>
      <p:ext uri="{BB962C8B-B14F-4D97-AF65-F5344CB8AC3E}">
        <p14:creationId xmlns:p14="http://schemas.microsoft.com/office/powerpoint/2010/main" val="1870100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4020da520_1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4020da520_1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44020da520_11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17</a:t>
            </a:fld>
            <a:endParaRPr/>
          </a:p>
        </p:txBody>
      </p:sp>
    </p:spTree>
    <p:extLst>
      <p:ext uri="{BB962C8B-B14F-4D97-AF65-F5344CB8AC3E}">
        <p14:creationId xmlns:p14="http://schemas.microsoft.com/office/powerpoint/2010/main" val="4178948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4020da520_1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4020da520_1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44020da520_11_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18</a:t>
            </a:fld>
            <a:endParaRPr/>
          </a:p>
        </p:txBody>
      </p:sp>
    </p:spTree>
    <p:extLst>
      <p:ext uri="{BB962C8B-B14F-4D97-AF65-F5344CB8AC3E}">
        <p14:creationId xmlns:p14="http://schemas.microsoft.com/office/powerpoint/2010/main" val="343361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19</a:t>
            </a:fld>
            <a:endParaRPr/>
          </a:p>
        </p:txBody>
      </p:sp>
    </p:spTree>
    <p:extLst>
      <p:ext uri="{BB962C8B-B14F-4D97-AF65-F5344CB8AC3E}">
        <p14:creationId xmlns:p14="http://schemas.microsoft.com/office/powerpoint/2010/main" val="386573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8cdea74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8cdea74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8cdea74ff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a:t>
            </a:fld>
            <a:endParaRPr/>
          </a:p>
        </p:txBody>
      </p:sp>
    </p:spTree>
    <p:extLst>
      <p:ext uri="{BB962C8B-B14F-4D97-AF65-F5344CB8AC3E}">
        <p14:creationId xmlns:p14="http://schemas.microsoft.com/office/powerpoint/2010/main" val="2537771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20</a:t>
            </a:fld>
            <a:endParaRPr/>
          </a:p>
        </p:txBody>
      </p:sp>
    </p:spTree>
    <p:extLst>
      <p:ext uri="{BB962C8B-B14F-4D97-AF65-F5344CB8AC3E}">
        <p14:creationId xmlns:p14="http://schemas.microsoft.com/office/powerpoint/2010/main" val="96121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020da520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4020da520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44020da520_1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21</a:t>
            </a:fld>
            <a:endParaRPr/>
          </a:p>
        </p:txBody>
      </p:sp>
    </p:spTree>
    <p:extLst>
      <p:ext uri="{BB962C8B-B14F-4D97-AF65-F5344CB8AC3E}">
        <p14:creationId xmlns:p14="http://schemas.microsoft.com/office/powerpoint/2010/main" val="970436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4020da520_1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44020da520_1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44020da520_11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22</a:t>
            </a:fld>
            <a:endParaRPr/>
          </a:p>
        </p:txBody>
      </p:sp>
    </p:spTree>
    <p:extLst>
      <p:ext uri="{BB962C8B-B14F-4D97-AF65-F5344CB8AC3E}">
        <p14:creationId xmlns:p14="http://schemas.microsoft.com/office/powerpoint/2010/main" val="2819643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3e9a2b8a2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3e9a2b8a2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43e9a2b8a2_4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23</a:t>
            </a:fld>
            <a:endParaRPr/>
          </a:p>
        </p:txBody>
      </p:sp>
    </p:spTree>
    <p:extLst>
      <p:ext uri="{BB962C8B-B14F-4D97-AF65-F5344CB8AC3E}">
        <p14:creationId xmlns:p14="http://schemas.microsoft.com/office/powerpoint/2010/main" val="1396008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44020da520_9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44020da520_9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g44020da520_9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24</a:t>
            </a:fld>
            <a:endParaRPr/>
          </a:p>
        </p:txBody>
      </p:sp>
    </p:spTree>
    <p:extLst>
      <p:ext uri="{BB962C8B-B14F-4D97-AF65-F5344CB8AC3E}">
        <p14:creationId xmlns:p14="http://schemas.microsoft.com/office/powerpoint/2010/main" val="2616873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44020da520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44020da520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44020da520_9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25</a:t>
            </a:fld>
            <a:endParaRPr/>
          </a:p>
        </p:txBody>
      </p:sp>
    </p:spTree>
    <p:extLst>
      <p:ext uri="{BB962C8B-B14F-4D97-AF65-F5344CB8AC3E}">
        <p14:creationId xmlns:p14="http://schemas.microsoft.com/office/powerpoint/2010/main" val="496892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4020da520_9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4020da520_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g44020da520_9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26</a:t>
            </a:fld>
            <a:endParaRPr/>
          </a:p>
        </p:txBody>
      </p:sp>
    </p:spTree>
    <p:extLst>
      <p:ext uri="{BB962C8B-B14F-4D97-AF65-F5344CB8AC3E}">
        <p14:creationId xmlns:p14="http://schemas.microsoft.com/office/powerpoint/2010/main" val="2035321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446f9f328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446f9f32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446f9f3285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27</a:t>
            </a:fld>
            <a:endParaRPr/>
          </a:p>
        </p:txBody>
      </p:sp>
    </p:spTree>
    <p:extLst>
      <p:ext uri="{BB962C8B-B14F-4D97-AF65-F5344CB8AC3E}">
        <p14:creationId xmlns:p14="http://schemas.microsoft.com/office/powerpoint/2010/main" val="4162953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f507aff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f507aff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g3f507afff4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28</a:t>
            </a:fld>
            <a:endParaRPr/>
          </a:p>
        </p:txBody>
      </p:sp>
    </p:spTree>
    <p:extLst>
      <p:ext uri="{BB962C8B-B14F-4D97-AF65-F5344CB8AC3E}">
        <p14:creationId xmlns:p14="http://schemas.microsoft.com/office/powerpoint/2010/main" val="3120041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446f9f328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446f9f32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446f9f3285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29</a:t>
            </a:fld>
            <a:endParaRPr/>
          </a:p>
        </p:txBody>
      </p:sp>
    </p:spTree>
    <p:extLst>
      <p:ext uri="{BB962C8B-B14F-4D97-AF65-F5344CB8AC3E}">
        <p14:creationId xmlns:p14="http://schemas.microsoft.com/office/powerpoint/2010/main" val="2020006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551fd4a7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551fd4a7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4551fd4a7c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a:t>
            </a:fld>
            <a:endParaRPr/>
          </a:p>
        </p:txBody>
      </p:sp>
    </p:spTree>
    <p:extLst>
      <p:ext uri="{BB962C8B-B14F-4D97-AF65-F5344CB8AC3E}">
        <p14:creationId xmlns:p14="http://schemas.microsoft.com/office/powerpoint/2010/main" val="2385824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43ee3c9007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43ee3c9007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43ee3c9007_1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30</a:t>
            </a:fld>
            <a:endParaRPr/>
          </a:p>
        </p:txBody>
      </p:sp>
    </p:spTree>
    <p:extLst>
      <p:ext uri="{BB962C8B-B14F-4D97-AF65-F5344CB8AC3E}">
        <p14:creationId xmlns:p14="http://schemas.microsoft.com/office/powerpoint/2010/main" val="3404418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3ee3c900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43ee3c900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43ee3c9007_1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31</a:t>
            </a:fld>
            <a:endParaRPr/>
          </a:p>
        </p:txBody>
      </p:sp>
    </p:spTree>
    <p:extLst>
      <p:ext uri="{BB962C8B-B14F-4D97-AF65-F5344CB8AC3E}">
        <p14:creationId xmlns:p14="http://schemas.microsoft.com/office/powerpoint/2010/main" val="3992635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43ee3c9007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43ee3c9007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43ee3c9007_1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32</a:t>
            </a:fld>
            <a:endParaRPr/>
          </a:p>
        </p:txBody>
      </p:sp>
    </p:spTree>
    <p:extLst>
      <p:ext uri="{BB962C8B-B14F-4D97-AF65-F5344CB8AC3E}">
        <p14:creationId xmlns:p14="http://schemas.microsoft.com/office/powerpoint/2010/main" val="1413709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43ee3c9007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43ee3c9007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43ee3c9007_1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33</a:t>
            </a:fld>
            <a:endParaRPr/>
          </a:p>
        </p:txBody>
      </p:sp>
    </p:spTree>
    <p:extLst>
      <p:ext uri="{BB962C8B-B14F-4D97-AF65-F5344CB8AC3E}">
        <p14:creationId xmlns:p14="http://schemas.microsoft.com/office/powerpoint/2010/main" val="2501297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43ee3c9007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43ee3c9007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43ee3c9007_1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34</a:t>
            </a:fld>
            <a:endParaRPr/>
          </a:p>
        </p:txBody>
      </p:sp>
    </p:spTree>
    <p:extLst>
      <p:ext uri="{BB962C8B-B14F-4D97-AF65-F5344CB8AC3E}">
        <p14:creationId xmlns:p14="http://schemas.microsoft.com/office/powerpoint/2010/main" val="4084495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44f63a8fc6_6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44f63a8fc6_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44f63a8fc6_6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35</a:t>
            </a:fld>
            <a:endParaRPr/>
          </a:p>
        </p:txBody>
      </p:sp>
    </p:spTree>
    <p:extLst>
      <p:ext uri="{BB962C8B-B14F-4D97-AF65-F5344CB8AC3E}">
        <p14:creationId xmlns:p14="http://schemas.microsoft.com/office/powerpoint/2010/main" val="959277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44f63a8fc6_6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44f63a8fc6_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44f63a8fc6_6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36</a:t>
            </a:fld>
            <a:endParaRPr/>
          </a:p>
        </p:txBody>
      </p:sp>
    </p:spTree>
    <p:extLst>
      <p:ext uri="{BB962C8B-B14F-4D97-AF65-F5344CB8AC3E}">
        <p14:creationId xmlns:p14="http://schemas.microsoft.com/office/powerpoint/2010/main" val="1392377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44f63a8fc6_6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44f63a8fc6_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44f63a8fc6_6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37</a:t>
            </a:fld>
            <a:endParaRPr/>
          </a:p>
        </p:txBody>
      </p:sp>
    </p:spTree>
    <p:extLst>
      <p:ext uri="{BB962C8B-B14F-4D97-AF65-F5344CB8AC3E}">
        <p14:creationId xmlns:p14="http://schemas.microsoft.com/office/powerpoint/2010/main" val="3079839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44f63a8fc6_6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44f63a8fc6_6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g44f63a8fc6_6_1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38</a:t>
            </a:fld>
            <a:endParaRPr/>
          </a:p>
        </p:txBody>
      </p:sp>
    </p:spTree>
    <p:extLst>
      <p:ext uri="{BB962C8B-B14F-4D97-AF65-F5344CB8AC3E}">
        <p14:creationId xmlns:p14="http://schemas.microsoft.com/office/powerpoint/2010/main" val="1854137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5299fdd0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5299fdd0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45299fdd0e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39</a:t>
            </a:fld>
            <a:endParaRPr/>
          </a:p>
        </p:txBody>
      </p:sp>
    </p:spTree>
    <p:extLst>
      <p:ext uri="{BB962C8B-B14F-4D97-AF65-F5344CB8AC3E}">
        <p14:creationId xmlns:p14="http://schemas.microsoft.com/office/powerpoint/2010/main" val="39964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551fd4a7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551fd4a7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4551fd4a7c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3634326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37fb41c24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337fb41c2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7" name="Google Shape;837;g337fb41c24_0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40</a:t>
            </a:fld>
            <a:endParaRPr/>
          </a:p>
        </p:txBody>
      </p:sp>
    </p:spTree>
    <p:extLst>
      <p:ext uri="{BB962C8B-B14F-4D97-AF65-F5344CB8AC3E}">
        <p14:creationId xmlns:p14="http://schemas.microsoft.com/office/powerpoint/2010/main" val="1162101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f507aff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3f507aff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3f507afff4_0_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41</a:t>
            </a:fld>
            <a:endParaRPr/>
          </a:p>
        </p:txBody>
      </p:sp>
    </p:spTree>
    <p:extLst>
      <p:ext uri="{BB962C8B-B14F-4D97-AF65-F5344CB8AC3E}">
        <p14:creationId xmlns:p14="http://schemas.microsoft.com/office/powerpoint/2010/main" val="312689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446f9f328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446f9f328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5" name="Google Shape;965;g446f9f3285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42</a:t>
            </a:fld>
            <a:endParaRPr/>
          </a:p>
        </p:txBody>
      </p:sp>
    </p:spTree>
    <p:extLst>
      <p:ext uri="{BB962C8B-B14F-4D97-AF65-F5344CB8AC3E}">
        <p14:creationId xmlns:p14="http://schemas.microsoft.com/office/powerpoint/2010/main" val="648569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45299fdd0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45299fdd0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6" name="Google Shape;976;g45299fdd0e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43</a:t>
            </a:fld>
            <a:endParaRPr/>
          </a:p>
        </p:txBody>
      </p:sp>
    </p:spTree>
    <p:extLst>
      <p:ext uri="{BB962C8B-B14F-4D97-AF65-F5344CB8AC3E}">
        <p14:creationId xmlns:p14="http://schemas.microsoft.com/office/powerpoint/2010/main" val="11074645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45299fdd0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45299fdd0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8" name="Google Shape;1398;g45299fdd0e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44</a:t>
            </a:fld>
            <a:endParaRPr/>
          </a:p>
        </p:txBody>
      </p:sp>
    </p:spTree>
    <p:extLst>
      <p:ext uri="{BB962C8B-B14F-4D97-AF65-F5344CB8AC3E}">
        <p14:creationId xmlns:p14="http://schemas.microsoft.com/office/powerpoint/2010/main" val="3105510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337fb41c2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337fb41c2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6" name="Google Shape;1406;g337fb41c24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45</a:t>
            </a:fld>
            <a:endParaRPr/>
          </a:p>
        </p:txBody>
      </p:sp>
    </p:spTree>
    <p:extLst>
      <p:ext uri="{BB962C8B-B14F-4D97-AF65-F5344CB8AC3E}">
        <p14:creationId xmlns:p14="http://schemas.microsoft.com/office/powerpoint/2010/main" val="28925892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3f507afff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3f507afff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4" name="Google Shape;1414;g3f507afff4_0_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46</a:t>
            </a:fld>
            <a:endParaRPr/>
          </a:p>
        </p:txBody>
      </p:sp>
    </p:spTree>
    <p:extLst>
      <p:ext uri="{BB962C8B-B14F-4D97-AF65-F5344CB8AC3E}">
        <p14:creationId xmlns:p14="http://schemas.microsoft.com/office/powerpoint/2010/main" val="3851847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337fb41c2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337fb41c2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6" name="Google Shape;1426;g337fb41c24_0_1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47</a:t>
            </a:fld>
            <a:endParaRPr/>
          </a:p>
        </p:txBody>
      </p:sp>
    </p:spTree>
    <p:extLst>
      <p:ext uri="{BB962C8B-B14F-4D97-AF65-F5344CB8AC3E}">
        <p14:creationId xmlns:p14="http://schemas.microsoft.com/office/powerpoint/2010/main" val="217155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551fd4a7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551fd4a7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4551fd4a7c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spTree>
    <p:extLst>
      <p:ext uri="{BB962C8B-B14F-4D97-AF65-F5344CB8AC3E}">
        <p14:creationId xmlns:p14="http://schemas.microsoft.com/office/powerpoint/2010/main" val="3072511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7fb41c2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7fb41c2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337fb41c24_0_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6</a:t>
            </a:fld>
            <a:endParaRPr/>
          </a:p>
        </p:txBody>
      </p:sp>
    </p:spTree>
    <p:extLst>
      <p:ext uri="{BB962C8B-B14F-4D97-AF65-F5344CB8AC3E}">
        <p14:creationId xmlns:p14="http://schemas.microsoft.com/office/powerpoint/2010/main" val="399709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3896ed0b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3896ed0b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43896ed0bb_0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7</a:t>
            </a:fld>
            <a:endParaRPr/>
          </a:p>
        </p:txBody>
      </p:sp>
    </p:spTree>
    <p:extLst>
      <p:ext uri="{BB962C8B-B14F-4D97-AF65-F5344CB8AC3E}">
        <p14:creationId xmlns:p14="http://schemas.microsoft.com/office/powerpoint/2010/main" val="1885725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3896ed0b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3896ed0b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43896ed0bb_0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8</a:t>
            </a:fld>
            <a:endParaRPr/>
          </a:p>
        </p:txBody>
      </p:sp>
    </p:spTree>
    <p:extLst>
      <p:ext uri="{BB962C8B-B14F-4D97-AF65-F5344CB8AC3E}">
        <p14:creationId xmlns:p14="http://schemas.microsoft.com/office/powerpoint/2010/main" val="1099267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3e9a2b8a2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3e9a2b8a2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43e9a2b8a2_4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fr-FR"/>
              <a:t>9</a:t>
            </a:fld>
            <a:endParaRPr/>
          </a:p>
        </p:txBody>
      </p:sp>
    </p:spTree>
    <p:extLst>
      <p:ext uri="{BB962C8B-B14F-4D97-AF65-F5344CB8AC3E}">
        <p14:creationId xmlns:p14="http://schemas.microsoft.com/office/powerpoint/2010/main" val="4154217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type="title">
  <p:cSld name="TITLE">
    <p:bg>
      <p:bgPr>
        <a:solidFill>
          <a:srgbClr val="F1F1F1"/>
        </a:solidFill>
        <a:effectLst/>
      </p:bgPr>
    </p:bg>
    <p:spTree>
      <p:nvGrpSpPr>
        <p:cNvPr id="1" name="Shape 20"/>
        <p:cNvGrpSpPr/>
        <p:nvPr/>
      </p:nvGrpSpPr>
      <p:grpSpPr>
        <a:xfrm>
          <a:off x="0" y="0"/>
          <a:ext cx="0" cy="0"/>
          <a:chOff x="0" y="0"/>
          <a:chExt cx="0" cy="0"/>
        </a:xfrm>
      </p:grpSpPr>
      <p:pic>
        <p:nvPicPr>
          <p:cNvPr id="21" name="Google Shape;21;p2"/>
          <p:cNvPicPr preferRelativeResize="0"/>
          <p:nvPr/>
        </p:nvPicPr>
        <p:blipFill rotWithShape="1">
          <a:blip r:embed="rId2">
            <a:alphaModFix/>
          </a:blip>
          <a:srcRect r="5882"/>
          <a:stretch/>
        </p:blipFill>
        <p:spPr>
          <a:xfrm>
            <a:off x="0" y="3579862"/>
            <a:ext cx="9144000" cy="1568613"/>
          </a:xfrm>
          <a:prstGeom prst="rect">
            <a:avLst/>
          </a:prstGeom>
          <a:noFill/>
          <a:ln>
            <a:noFill/>
          </a:ln>
        </p:spPr>
      </p:pic>
      <p:sp>
        <p:nvSpPr>
          <p:cNvPr id="22" name="Google Shape;22;p2"/>
          <p:cNvSpPr txBox="1">
            <a:spLocks noGrp="1"/>
          </p:cNvSpPr>
          <p:nvPr>
            <p:ph type="ctrTitle"/>
          </p:nvPr>
        </p:nvSpPr>
        <p:spPr>
          <a:xfrm>
            <a:off x="683568" y="1527330"/>
            <a:ext cx="7772400" cy="1102519"/>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3600"/>
              <a:buFont typeface="Corbel"/>
              <a:buNone/>
              <a:defRPr sz="36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3" name="Google Shape;23;p2"/>
          <p:cNvSpPr txBox="1">
            <a:spLocks noGrp="1"/>
          </p:cNvSpPr>
          <p:nvPr>
            <p:ph type="subTitle" idx="1"/>
          </p:nvPr>
        </p:nvSpPr>
        <p:spPr>
          <a:xfrm>
            <a:off x="1369368" y="2661456"/>
            <a:ext cx="6400800" cy="1314450"/>
          </a:xfrm>
          <a:prstGeom prst="rect">
            <a:avLst/>
          </a:prstGeom>
          <a:noFill/>
          <a:ln>
            <a:noFill/>
          </a:ln>
        </p:spPr>
        <p:txBody>
          <a:bodyPr spcFirstLastPara="1" wrap="square" lIns="91425" tIns="91425" rIns="91425" bIns="91425" anchor="t" anchorCtr="0"/>
          <a:lstStyle>
            <a:lvl1pPr marR="0" lvl="0" algn="ctr" rtl="0">
              <a:lnSpc>
                <a:spcPct val="100000"/>
              </a:lnSpc>
              <a:spcBef>
                <a:spcPts val="560"/>
              </a:spcBef>
              <a:spcAft>
                <a:spcPts val="0"/>
              </a:spcAft>
              <a:buClr>
                <a:srgbClr val="595959"/>
              </a:buClr>
              <a:buSzPts val="2800"/>
              <a:buFont typeface="Arial"/>
              <a:buNone/>
              <a:defRPr sz="2800" b="1" i="0" u="none" strike="noStrike" cap="none">
                <a:solidFill>
                  <a:srgbClr val="595959"/>
                </a:solidFill>
                <a:latin typeface="Corbel"/>
                <a:ea typeface="Corbel"/>
                <a:cs typeface="Corbel"/>
                <a:sym typeface="Corbel"/>
              </a:defRPr>
            </a:lvl1pPr>
            <a:lvl2pPr marR="0" lvl="1"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orbel"/>
                <a:ea typeface="Corbel"/>
                <a:cs typeface="Corbel"/>
                <a:sym typeface="Corbel"/>
              </a:defRPr>
            </a:lvl2pPr>
            <a:lvl3pPr marR="0" lvl="2"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3pPr>
            <a:lvl4pPr marR="0" lvl="3"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orbel"/>
                <a:ea typeface="Corbel"/>
                <a:cs typeface="Corbel"/>
                <a:sym typeface="Corbel"/>
              </a:defRPr>
            </a:lvl4pPr>
            <a:lvl5pPr marR="0" lvl="4"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orbel"/>
                <a:ea typeface="Corbel"/>
                <a:cs typeface="Corbel"/>
                <a:sym typeface="Corbel"/>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9pPr>
          </a:lstStyle>
          <a:p>
            <a:endParaRPr/>
          </a:p>
        </p:txBody>
      </p:sp>
      <p:sp>
        <p:nvSpPr>
          <p:cNvPr id="24" name="Google Shape;24;p2"/>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25" name="Google Shape;25;p2"/>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26" name="Google Shape;26;p2"/>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27" name="Google Shape;27;p2"/>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93"/>
        <p:cNvGrpSpPr/>
        <p:nvPr/>
      </p:nvGrpSpPr>
      <p:grpSpPr>
        <a:xfrm>
          <a:off x="0" y="0"/>
          <a:ext cx="0" cy="0"/>
          <a:chOff x="0" y="0"/>
          <a:chExt cx="0" cy="0"/>
        </a:xfrm>
      </p:grpSpPr>
      <p:sp>
        <p:nvSpPr>
          <p:cNvPr id="94" name="Google Shape;94;p11"/>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95" name="Google Shape;95;p11"/>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96" name="Google Shape;96;p11"/>
          <p:cNvSpPr txBox="1">
            <a:spLocks noGrp="1"/>
          </p:cNvSpPr>
          <p:nvPr>
            <p:ph type="body" idx="1"/>
          </p:nvPr>
        </p:nvSpPr>
        <p:spPr>
          <a:xfrm rot="5400000">
            <a:off x="2843808" y="-1748730"/>
            <a:ext cx="3456384" cy="864096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97" name="Google Shape;97;p11"/>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8" name="Google Shape;98;p11"/>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9" name="Google Shape;99;p11"/>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00" name="Google Shape;100;p11"/>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01"/>
        <p:cNvGrpSpPr/>
        <p:nvPr/>
      </p:nvGrpSpPr>
      <p:grpSpPr>
        <a:xfrm>
          <a:off x="0" y="0"/>
          <a:ext cx="0" cy="0"/>
          <a:chOff x="0" y="0"/>
          <a:chExt cx="0" cy="0"/>
        </a:xfrm>
      </p:grpSpPr>
      <p:sp>
        <p:nvSpPr>
          <p:cNvPr id="102" name="Google Shape;102;p12"/>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103" name="Google Shape;103;p12"/>
          <p:cNvSpPr txBox="1">
            <a:spLocks noGrp="1"/>
          </p:cNvSpPr>
          <p:nvPr>
            <p:ph type="title"/>
          </p:nvPr>
        </p:nvSpPr>
        <p:spPr>
          <a:xfrm rot="5400000">
            <a:off x="5463778" y="1371601"/>
            <a:ext cx="4388644" cy="20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104" name="Google Shape;104;p12"/>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05" name="Google Shape;105;p12"/>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06" name="Google Shape;106;p12"/>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07" name="Google Shape;107;p12"/>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08" name="Google Shape;108;p12"/>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28"/>
        <p:cNvGrpSpPr/>
        <p:nvPr/>
      </p:nvGrpSpPr>
      <p:grpSpPr>
        <a:xfrm>
          <a:off x="0" y="0"/>
          <a:ext cx="0" cy="0"/>
          <a:chOff x="0" y="0"/>
          <a:chExt cx="0" cy="0"/>
        </a:xfrm>
      </p:grpSpPr>
      <p:sp>
        <p:nvSpPr>
          <p:cNvPr id="29" name="Google Shape;29;p3"/>
          <p:cNvSpPr txBox="1">
            <a:spLocks noGrp="1"/>
          </p:cNvSpPr>
          <p:nvPr>
            <p:ph type="body" idx="1"/>
          </p:nvPr>
        </p:nvSpPr>
        <p:spPr>
          <a:xfrm>
            <a:off x="251520" y="843558"/>
            <a:ext cx="8640960" cy="3456384"/>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30" name="Google Shape;30;p3"/>
          <p:cNvSpPr/>
          <p:nvPr/>
        </p:nvSpPr>
        <p:spPr>
          <a:xfrm>
            <a:off x="0" y="701257"/>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31" name="Google Shape;31;p3"/>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32" name="Google Shape;32;p3"/>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33" name="Google Shape;33;p3"/>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34" name="Google Shape;34;p3"/>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35" name="Google Shape;35;p3"/>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22313" y="2841781"/>
            <a:ext cx="7772400" cy="1021556"/>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B10404"/>
              </a:buClr>
              <a:buSzPts val="4000"/>
              <a:buFont typeface="Corbel"/>
              <a:buNone/>
              <a:defRPr sz="40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38" name="Google Shape;38;p4"/>
          <p:cNvSpPr txBox="1">
            <a:spLocks noGrp="1"/>
          </p:cNvSpPr>
          <p:nvPr>
            <p:ph type="body" idx="1"/>
          </p:nvPr>
        </p:nvSpPr>
        <p:spPr>
          <a:xfrm>
            <a:off x="760040" y="1707655"/>
            <a:ext cx="7772400" cy="112514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Corbel"/>
                <a:ea typeface="Corbel"/>
                <a:cs typeface="Corbel"/>
                <a:sym typeface="Corbel"/>
              </a:defRPr>
            </a:lvl1pPr>
            <a:lvl2pPr marL="914400" marR="0" lvl="1" indent="-228600" algn="l"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orbel"/>
                <a:ea typeface="Corbel"/>
                <a:cs typeface="Corbel"/>
                <a:sym typeface="Corbel"/>
              </a:defRPr>
            </a:lvl2pPr>
            <a:lvl3pPr marL="1371600" marR="0" lvl="2" indent="-228600" algn="l"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Corbel"/>
                <a:ea typeface="Corbel"/>
                <a:cs typeface="Corbel"/>
                <a:sym typeface="Corbel"/>
              </a:defRPr>
            </a:lvl3pPr>
            <a:lvl4pPr marL="1828800" marR="0" lvl="3"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4pPr>
            <a:lvl5pPr marL="2286000" marR="0" lvl="4"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5pPr>
            <a:lvl6pPr marL="2743200" marR="0" lvl="5"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6pPr>
            <a:lvl7pPr marL="3200400" marR="0" lvl="6"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7pPr>
            <a:lvl8pPr marL="3657600" marR="0" lvl="7"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8pPr>
            <a:lvl9pPr marL="4114800" marR="0" lvl="8"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39" name="Google Shape;39;p4"/>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0" name="Google Shape;40;p4"/>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1" name="Google Shape;41;p4"/>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42" name="Google Shape;42;p4"/>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p:cSld name="Deux contenus">
    <p:spTree>
      <p:nvGrpSpPr>
        <p:cNvPr id="1" name="Shape 43"/>
        <p:cNvGrpSpPr/>
        <p:nvPr/>
      </p:nvGrpSpPr>
      <p:grpSpPr>
        <a:xfrm>
          <a:off x="0" y="0"/>
          <a:ext cx="0" cy="0"/>
          <a:chOff x="0" y="0"/>
          <a:chExt cx="0" cy="0"/>
        </a:xfrm>
      </p:grpSpPr>
      <p:sp>
        <p:nvSpPr>
          <p:cNvPr id="44" name="Google Shape;44;p5"/>
          <p:cNvSpPr txBox="1">
            <a:spLocks noGrp="1"/>
          </p:cNvSpPr>
          <p:nvPr>
            <p:ph type="body" idx="1"/>
          </p:nvPr>
        </p:nvSpPr>
        <p:spPr>
          <a:xfrm>
            <a:off x="457200" y="1200151"/>
            <a:ext cx="4038600"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5" name="Google Shape;45;p5"/>
          <p:cNvSpPr txBox="1">
            <a:spLocks noGrp="1"/>
          </p:cNvSpPr>
          <p:nvPr>
            <p:ph type="body" idx="2"/>
          </p:nvPr>
        </p:nvSpPr>
        <p:spPr>
          <a:xfrm>
            <a:off x="4648200" y="1200151"/>
            <a:ext cx="4038600"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6" name="Google Shape;46;p5"/>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47" name="Google Shape;47;p5"/>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8" name="Google Shape;48;p5"/>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9" name="Google Shape;49;p5"/>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50" name="Google Shape;50;p5"/>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51" name="Google Shape;51;p5"/>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p:cSld name="Comparaison">
    <p:spTree>
      <p:nvGrpSpPr>
        <p:cNvPr id="1" name="Shape 52"/>
        <p:cNvGrpSpPr/>
        <p:nvPr/>
      </p:nvGrpSpPr>
      <p:grpSpPr>
        <a:xfrm>
          <a:off x="0" y="0"/>
          <a:ext cx="0" cy="0"/>
          <a:chOff x="0" y="0"/>
          <a:chExt cx="0" cy="0"/>
        </a:xfrm>
      </p:grpSpPr>
      <p:sp>
        <p:nvSpPr>
          <p:cNvPr id="53" name="Google Shape;53;p6"/>
          <p:cNvSpPr txBox="1">
            <a:spLocks noGrp="1"/>
          </p:cNvSpPr>
          <p:nvPr>
            <p:ph type="body" idx="1"/>
          </p:nvPr>
        </p:nvSpPr>
        <p:spPr>
          <a:xfrm>
            <a:off x="457200" y="1059583"/>
            <a:ext cx="4040188" cy="571574"/>
          </a:xfrm>
          <a:prstGeom prst="rect">
            <a:avLst/>
          </a:prstGeom>
          <a:solidFill>
            <a:schemeClr val="dk2"/>
          </a:solid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lt2"/>
              </a:buClr>
              <a:buSzPts val="2400"/>
              <a:buFont typeface="Arial"/>
              <a:buNone/>
              <a:defRPr sz="2400" b="1" i="0" u="none" strike="noStrike" cap="none">
                <a:solidFill>
                  <a:schemeClr val="lt2"/>
                </a:solidFill>
                <a:latin typeface="Corbel"/>
                <a:ea typeface="Corbel"/>
                <a:cs typeface="Corbel"/>
                <a:sym typeface="Corbel"/>
              </a:defRPr>
            </a:lvl1pPr>
            <a:lvl2pPr marL="914400" marR="0" lvl="1" indent="-228600" algn="l" rtl="0">
              <a:lnSpc>
                <a:spcPct val="100000"/>
              </a:lnSpc>
              <a:spcBef>
                <a:spcPts val="400"/>
              </a:spcBef>
              <a:spcAft>
                <a:spcPts val="0"/>
              </a:spcAft>
              <a:buClr>
                <a:srgbClr val="424242"/>
              </a:buClr>
              <a:buSzPts val="2000"/>
              <a:buFont typeface="Arial"/>
              <a:buNone/>
              <a:defRPr sz="2000" b="1" i="0" u="none" strike="noStrike" cap="none">
                <a:solidFill>
                  <a:srgbClr val="424242"/>
                </a:solidFill>
                <a:latin typeface="Corbel"/>
                <a:ea typeface="Corbel"/>
                <a:cs typeface="Corbel"/>
                <a:sym typeface="Corbel"/>
              </a:defRPr>
            </a:lvl2pPr>
            <a:lvl3pPr marL="1371600" marR="0" lvl="2" indent="-228600" algn="l" rtl="0">
              <a:lnSpc>
                <a:spcPct val="100000"/>
              </a:lnSpc>
              <a:spcBef>
                <a:spcPts val="360"/>
              </a:spcBef>
              <a:spcAft>
                <a:spcPts val="0"/>
              </a:spcAft>
              <a:buClr>
                <a:srgbClr val="424242"/>
              </a:buClr>
              <a:buSzPts val="1800"/>
              <a:buFont typeface="Arial"/>
              <a:buNone/>
              <a:defRPr sz="1800" b="1" i="0" u="none" strike="noStrike" cap="none">
                <a:solidFill>
                  <a:srgbClr val="424242"/>
                </a:solidFill>
                <a:latin typeface="Corbel"/>
                <a:ea typeface="Corbel"/>
                <a:cs typeface="Corbel"/>
                <a:sym typeface="Corbel"/>
              </a:defRPr>
            </a:lvl3pPr>
            <a:lvl4pPr marL="1828800" marR="0" lvl="3" indent="-228600" algn="l" rtl="0">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4pPr>
            <a:lvl5pPr marL="2286000" marR="0" lvl="4" indent="-228600" algn="l" rtl="0">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4" name="Google Shape;54;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Corbel"/>
                <a:ea typeface="Corbel"/>
                <a:cs typeface="Corbel"/>
                <a:sym typeface="Corbel"/>
              </a:defRPr>
            </a:lvl1pPr>
            <a:lvl2pPr marL="914400" marR="0" lvl="1"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2pPr>
            <a:lvl3pPr marL="1371600" marR="0" lvl="2"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3pPr>
            <a:lvl4pPr marL="1828800" marR="0" lvl="3" indent="-330200" algn="l" rtl="0">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4pPr>
            <a:lvl5pPr marL="2286000" marR="0" lvl="4" indent="-330200" algn="l" rtl="0">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5" name="Google Shape;55;p6"/>
          <p:cNvSpPr txBox="1">
            <a:spLocks noGrp="1"/>
          </p:cNvSpPr>
          <p:nvPr>
            <p:ph type="body" idx="3"/>
          </p:nvPr>
        </p:nvSpPr>
        <p:spPr>
          <a:xfrm>
            <a:off x="4645026" y="1059583"/>
            <a:ext cx="4041775" cy="571574"/>
          </a:xfrm>
          <a:prstGeom prst="rect">
            <a:avLst/>
          </a:prstGeom>
          <a:solidFill>
            <a:schemeClr val="dk2"/>
          </a:solid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lt2"/>
              </a:buClr>
              <a:buSzPts val="2400"/>
              <a:buFont typeface="Arial"/>
              <a:buNone/>
              <a:defRPr sz="2400" b="1" i="0" u="none" strike="noStrike" cap="none">
                <a:solidFill>
                  <a:schemeClr val="lt2"/>
                </a:solidFill>
                <a:latin typeface="Corbel"/>
                <a:ea typeface="Corbel"/>
                <a:cs typeface="Corbel"/>
                <a:sym typeface="Corbel"/>
              </a:defRPr>
            </a:lvl1pPr>
            <a:lvl2pPr marL="914400" marR="0" lvl="1" indent="-228600" algn="l" rtl="0">
              <a:lnSpc>
                <a:spcPct val="100000"/>
              </a:lnSpc>
              <a:spcBef>
                <a:spcPts val="400"/>
              </a:spcBef>
              <a:spcAft>
                <a:spcPts val="0"/>
              </a:spcAft>
              <a:buClr>
                <a:srgbClr val="424242"/>
              </a:buClr>
              <a:buSzPts val="2000"/>
              <a:buFont typeface="Arial"/>
              <a:buNone/>
              <a:defRPr sz="2000" b="1" i="0" u="none" strike="noStrike" cap="none">
                <a:solidFill>
                  <a:srgbClr val="424242"/>
                </a:solidFill>
                <a:latin typeface="Corbel"/>
                <a:ea typeface="Corbel"/>
                <a:cs typeface="Corbel"/>
                <a:sym typeface="Corbel"/>
              </a:defRPr>
            </a:lvl2pPr>
            <a:lvl3pPr marL="1371600" marR="0" lvl="2" indent="-228600" algn="l" rtl="0">
              <a:lnSpc>
                <a:spcPct val="100000"/>
              </a:lnSpc>
              <a:spcBef>
                <a:spcPts val="360"/>
              </a:spcBef>
              <a:spcAft>
                <a:spcPts val="0"/>
              </a:spcAft>
              <a:buClr>
                <a:srgbClr val="424242"/>
              </a:buClr>
              <a:buSzPts val="1800"/>
              <a:buFont typeface="Arial"/>
              <a:buNone/>
              <a:defRPr sz="1800" b="1" i="0" u="none" strike="noStrike" cap="none">
                <a:solidFill>
                  <a:srgbClr val="424242"/>
                </a:solidFill>
                <a:latin typeface="Corbel"/>
                <a:ea typeface="Corbel"/>
                <a:cs typeface="Corbel"/>
                <a:sym typeface="Corbel"/>
              </a:defRPr>
            </a:lvl3pPr>
            <a:lvl4pPr marL="1828800" marR="0" lvl="3" indent="-228600" algn="l" rtl="0">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4pPr>
            <a:lvl5pPr marL="2286000" marR="0" lvl="4" indent="-228600" algn="l" rtl="0">
              <a:lnSpc>
                <a:spcPct val="100000"/>
              </a:lnSpc>
              <a:spcBef>
                <a:spcPts val="320"/>
              </a:spcBef>
              <a:spcAft>
                <a:spcPts val="0"/>
              </a:spcAft>
              <a:buClr>
                <a:srgbClr val="424242"/>
              </a:buClr>
              <a:buSzPts val="1600"/>
              <a:buFont typeface="Arial"/>
              <a:buNone/>
              <a:defRPr sz="1600" b="1" i="0" u="none" strike="noStrike" cap="none">
                <a:solidFill>
                  <a:srgbClr val="424242"/>
                </a:solidFill>
                <a:latin typeface="Corbel"/>
                <a:ea typeface="Corbel"/>
                <a:cs typeface="Corbel"/>
                <a:sym typeface="Corbe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6" name="Google Shape;56;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Corbel"/>
                <a:ea typeface="Corbel"/>
                <a:cs typeface="Corbel"/>
                <a:sym typeface="Corbel"/>
              </a:defRPr>
            </a:lvl1pPr>
            <a:lvl2pPr marL="914400" marR="0" lvl="1"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2pPr>
            <a:lvl3pPr marL="1371600" marR="0" lvl="2"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3pPr>
            <a:lvl4pPr marL="1828800" marR="0" lvl="3" indent="-330200" algn="l" rtl="0">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4pPr>
            <a:lvl5pPr marL="2286000" marR="0" lvl="4" indent="-330200" algn="l" rtl="0">
              <a:lnSpc>
                <a:spcPct val="100000"/>
              </a:lnSpc>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7" name="Google Shape;57;p6"/>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58" name="Google Shape;58;p6"/>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59" name="Google Shape;59;p6"/>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60" name="Google Shape;60;p6"/>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61" name="Google Shape;61;p6"/>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p:cSld name="Titre seul">
    <p:spTree>
      <p:nvGrpSpPr>
        <p:cNvPr id="1" name="Shape 62"/>
        <p:cNvGrpSpPr/>
        <p:nvPr/>
      </p:nvGrpSpPr>
      <p:grpSpPr>
        <a:xfrm>
          <a:off x="0" y="0"/>
          <a:ext cx="0" cy="0"/>
          <a:chOff x="0" y="0"/>
          <a:chExt cx="0" cy="0"/>
        </a:xfrm>
      </p:grpSpPr>
      <p:sp>
        <p:nvSpPr>
          <p:cNvPr id="63" name="Google Shape;63;p7"/>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64" name="Google Shape;64;p7"/>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65" name="Google Shape;65;p7"/>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66" name="Google Shape;66;p7"/>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67" name="Google Shape;67;p7"/>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68" name="Google Shape;68;p7"/>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69"/>
        <p:cNvGrpSpPr/>
        <p:nvPr/>
      </p:nvGrpSpPr>
      <p:grpSpPr>
        <a:xfrm>
          <a:off x="0" y="0"/>
          <a:ext cx="0" cy="0"/>
          <a:chOff x="0" y="0"/>
          <a:chExt cx="0" cy="0"/>
        </a:xfrm>
      </p:grpSpPr>
      <p:sp>
        <p:nvSpPr>
          <p:cNvPr id="70" name="Google Shape;70;p8"/>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71" name="Google Shape;71;p8"/>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72" name="Google Shape;72;p8"/>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73" name="Google Shape;73;p8"/>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74" name="Google Shape;74;p8"/>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75" name="Google Shape;75;p8"/>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457201" y="204787"/>
            <a:ext cx="3008313" cy="871538"/>
          </a:xfrm>
          <a:prstGeom prst="rect">
            <a:avLst/>
          </a:prstGeom>
          <a:solidFill>
            <a:schemeClr val="accent1"/>
          </a:solid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2"/>
              </a:buClr>
              <a:buSzPts val="2000"/>
              <a:buFont typeface="Corbel"/>
              <a:buNone/>
              <a:defRPr sz="2000" b="1" i="0" u="none" strike="noStrike" cap="none">
                <a:solidFill>
                  <a:schemeClr val="lt2"/>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78" name="Google Shape;78;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1" i="0" u="none" strike="noStrike" cap="none">
                <a:solidFill>
                  <a:schemeClr val="dk1"/>
                </a:solidFill>
                <a:latin typeface="Corbel"/>
                <a:ea typeface="Corbel"/>
                <a:cs typeface="Corbel"/>
                <a:sym typeface="Corbel"/>
              </a:defRPr>
            </a:lvl1pPr>
            <a:lvl2pPr marL="914400" marR="0" lvl="1" indent="-406400" algn="l" rtl="0">
              <a:lnSpc>
                <a:spcPct val="100000"/>
              </a:lnSpc>
              <a:spcBef>
                <a:spcPts val="560"/>
              </a:spcBef>
              <a:spcAft>
                <a:spcPts val="0"/>
              </a:spcAft>
              <a:buClr>
                <a:srgbClr val="424242"/>
              </a:buClr>
              <a:buSzPts val="2800"/>
              <a:buFont typeface="Arial"/>
              <a:buChar char="–"/>
              <a:defRPr sz="2800" b="0" i="0" u="none" strike="noStrike" cap="none">
                <a:solidFill>
                  <a:srgbClr val="424242"/>
                </a:solidFill>
                <a:latin typeface="Corbel"/>
                <a:ea typeface="Corbel"/>
                <a:cs typeface="Corbel"/>
                <a:sym typeface="Corbel"/>
              </a:defRPr>
            </a:lvl2pPr>
            <a:lvl3pPr marL="1371600" marR="0" lvl="2"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3pPr>
            <a:lvl4pPr marL="1828800" marR="0" lvl="3"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4pPr>
            <a:lvl5pPr marL="2286000" marR="0" lvl="4"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79" name="Google Shape;79;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Arial"/>
              <a:buNone/>
              <a:defRPr sz="1400" b="1" i="0" u="none" strike="noStrike" cap="none">
                <a:solidFill>
                  <a:schemeClr val="dk1"/>
                </a:solidFill>
                <a:latin typeface="Corbel"/>
                <a:ea typeface="Corbel"/>
                <a:cs typeface="Corbel"/>
                <a:sym typeface="Corbel"/>
              </a:defRPr>
            </a:lvl1pPr>
            <a:lvl2pPr marL="914400" marR="0" lvl="1" indent="-228600" algn="l" rtl="0">
              <a:lnSpc>
                <a:spcPct val="100000"/>
              </a:lnSpc>
              <a:spcBef>
                <a:spcPts val="240"/>
              </a:spcBef>
              <a:spcAft>
                <a:spcPts val="0"/>
              </a:spcAft>
              <a:buClr>
                <a:srgbClr val="424242"/>
              </a:buClr>
              <a:buSzPts val="1200"/>
              <a:buFont typeface="Arial"/>
              <a:buNone/>
              <a:defRPr sz="1200" b="0" i="0" u="none" strike="noStrike" cap="none">
                <a:solidFill>
                  <a:srgbClr val="424242"/>
                </a:solidFill>
                <a:latin typeface="Corbel"/>
                <a:ea typeface="Corbel"/>
                <a:cs typeface="Corbel"/>
                <a:sym typeface="Corbel"/>
              </a:defRPr>
            </a:lvl2pPr>
            <a:lvl3pPr marL="1371600" marR="0" lvl="2" indent="-228600" algn="l" rtl="0">
              <a:lnSpc>
                <a:spcPct val="100000"/>
              </a:lnSpc>
              <a:spcBef>
                <a:spcPts val="200"/>
              </a:spcBef>
              <a:spcAft>
                <a:spcPts val="0"/>
              </a:spcAft>
              <a:buClr>
                <a:srgbClr val="424242"/>
              </a:buClr>
              <a:buSzPts val="1000"/>
              <a:buFont typeface="Arial"/>
              <a:buNone/>
              <a:defRPr sz="1000" b="0" i="0" u="none" strike="noStrike" cap="none">
                <a:solidFill>
                  <a:srgbClr val="424242"/>
                </a:solidFill>
                <a:latin typeface="Corbel"/>
                <a:ea typeface="Corbel"/>
                <a:cs typeface="Corbel"/>
                <a:sym typeface="Corbel"/>
              </a:defRPr>
            </a:lvl3pPr>
            <a:lvl4pPr marL="1828800" marR="0" lvl="3" indent="-228600" algn="l" rtl="0">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4pPr>
            <a:lvl5pPr marL="2286000" marR="0" lvl="4" indent="-228600" algn="l" rtl="0">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9pPr>
          </a:lstStyle>
          <a:p>
            <a:endParaRPr/>
          </a:p>
        </p:txBody>
      </p:sp>
      <p:sp>
        <p:nvSpPr>
          <p:cNvPr id="80" name="Google Shape;80;p9"/>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81" name="Google Shape;81;p9"/>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82" name="Google Shape;82;p9"/>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83" name="Google Shape;83;p9"/>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84"/>
        <p:cNvGrpSpPr/>
        <p:nvPr/>
      </p:nvGrpSpPr>
      <p:grpSpPr>
        <a:xfrm>
          <a:off x="0" y="0"/>
          <a:ext cx="0" cy="0"/>
          <a:chOff x="0" y="0"/>
          <a:chExt cx="0" cy="0"/>
        </a:xfrm>
      </p:grpSpPr>
      <p:sp>
        <p:nvSpPr>
          <p:cNvPr id="85" name="Google Shape;85;p10"/>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86" name="Google Shape;86;p10"/>
          <p:cNvSpPr txBox="1">
            <a:spLocks noGrp="1"/>
          </p:cNvSpPr>
          <p:nvPr>
            <p:ph type="title"/>
          </p:nvPr>
        </p:nvSpPr>
        <p:spPr>
          <a:xfrm>
            <a:off x="1792288" y="3600450"/>
            <a:ext cx="5486400" cy="425054"/>
          </a:xfrm>
          <a:prstGeom prst="rect">
            <a:avLst/>
          </a:prstGeom>
          <a:solidFill>
            <a:schemeClr val="accent1"/>
          </a:solid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2"/>
              </a:buClr>
              <a:buSzPts val="2000"/>
              <a:buFont typeface="Corbel"/>
              <a:buNone/>
              <a:defRPr sz="2000" b="1" i="0" u="none" strike="noStrike" cap="none">
                <a:solidFill>
                  <a:schemeClr val="lt2"/>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87" name="Google Shape;87;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chemeClr val="dk1"/>
              </a:buClr>
              <a:buSzPts val="3200"/>
              <a:buFont typeface="Arial"/>
              <a:buNone/>
              <a:defRPr sz="3200" b="1" i="0" u="none" strike="noStrike" cap="none">
                <a:solidFill>
                  <a:schemeClr val="dk1"/>
                </a:solidFill>
                <a:latin typeface="Corbel"/>
                <a:ea typeface="Corbel"/>
                <a:cs typeface="Corbel"/>
                <a:sym typeface="Corbel"/>
              </a:defRPr>
            </a:lvl1pPr>
            <a:lvl2pPr marR="0" lvl="1" algn="l" rtl="0">
              <a:lnSpc>
                <a:spcPct val="100000"/>
              </a:lnSpc>
              <a:spcBef>
                <a:spcPts val="560"/>
              </a:spcBef>
              <a:spcAft>
                <a:spcPts val="0"/>
              </a:spcAft>
              <a:buClr>
                <a:srgbClr val="424242"/>
              </a:buClr>
              <a:buSzPts val="2800"/>
              <a:buFont typeface="Arial"/>
              <a:buNone/>
              <a:defRPr sz="2800" b="0" i="0" u="none" strike="noStrike" cap="none">
                <a:solidFill>
                  <a:srgbClr val="424242"/>
                </a:solidFill>
                <a:latin typeface="Corbel"/>
                <a:ea typeface="Corbel"/>
                <a:cs typeface="Corbel"/>
                <a:sym typeface="Corbel"/>
              </a:defRPr>
            </a:lvl2pPr>
            <a:lvl3pPr marR="0" lvl="2" algn="l" rtl="0">
              <a:lnSpc>
                <a:spcPct val="100000"/>
              </a:lnSpc>
              <a:spcBef>
                <a:spcPts val="480"/>
              </a:spcBef>
              <a:spcAft>
                <a:spcPts val="0"/>
              </a:spcAft>
              <a:buClr>
                <a:srgbClr val="424242"/>
              </a:buClr>
              <a:buSzPts val="2400"/>
              <a:buFont typeface="Arial"/>
              <a:buNone/>
              <a:defRPr sz="2400" b="0" i="0" u="none" strike="noStrike" cap="none">
                <a:solidFill>
                  <a:srgbClr val="424242"/>
                </a:solidFill>
                <a:latin typeface="Corbel"/>
                <a:ea typeface="Corbel"/>
                <a:cs typeface="Corbel"/>
                <a:sym typeface="Corbel"/>
              </a:defRPr>
            </a:lvl3pPr>
            <a:lvl4pPr marR="0" lvl="3" algn="l" rtl="0">
              <a:lnSpc>
                <a:spcPct val="100000"/>
              </a:lnSpc>
              <a:spcBef>
                <a:spcPts val="400"/>
              </a:spcBef>
              <a:spcAft>
                <a:spcPts val="0"/>
              </a:spcAft>
              <a:buClr>
                <a:srgbClr val="424242"/>
              </a:buClr>
              <a:buSzPts val="2000"/>
              <a:buFont typeface="Arial"/>
              <a:buNone/>
              <a:defRPr sz="2000" b="0" i="0" u="none" strike="noStrike" cap="none">
                <a:solidFill>
                  <a:srgbClr val="424242"/>
                </a:solidFill>
                <a:latin typeface="Corbel"/>
                <a:ea typeface="Corbel"/>
                <a:cs typeface="Corbel"/>
                <a:sym typeface="Corbel"/>
              </a:defRPr>
            </a:lvl4pPr>
            <a:lvl5pPr marR="0" lvl="4" algn="l" rtl="0">
              <a:lnSpc>
                <a:spcPct val="100000"/>
              </a:lnSpc>
              <a:spcBef>
                <a:spcPts val="400"/>
              </a:spcBef>
              <a:spcAft>
                <a:spcPts val="0"/>
              </a:spcAft>
              <a:buClr>
                <a:srgbClr val="424242"/>
              </a:buClr>
              <a:buSzPts val="2000"/>
              <a:buFont typeface="Arial"/>
              <a:buNone/>
              <a:defRPr sz="2000" b="0" i="0" u="none" strike="noStrike" cap="none">
                <a:solidFill>
                  <a:srgbClr val="424242"/>
                </a:solidFill>
                <a:latin typeface="Corbel"/>
                <a:ea typeface="Corbel"/>
                <a:cs typeface="Corbel"/>
                <a:sym typeface="Corbe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rbel"/>
                <a:ea typeface="Corbel"/>
                <a:cs typeface="Corbel"/>
                <a:sym typeface="Corbel"/>
              </a:defRPr>
            </a:lvl9pPr>
          </a:lstStyle>
          <a:p>
            <a:endParaRPr/>
          </a:p>
        </p:txBody>
      </p:sp>
      <p:sp>
        <p:nvSpPr>
          <p:cNvPr id="88" name="Google Shape;88;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Arial"/>
              <a:buNone/>
              <a:defRPr sz="1400" b="1" i="0" u="none" strike="noStrike" cap="none">
                <a:solidFill>
                  <a:schemeClr val="dk1"/>
                </a:solidFill>
                <a:latin typeface="Corbel"/>
                <a:ea typeface="Corbel"/>
                <a:cs typeface="Corbel"/>
                <a:sym typeface="Corbel"/>
              </a:defRPr>
            </a:lvl1pPr>
            <a:lvl2pPr marL="914400" marR="0" lvl="1" indent="-228600" algn="l" rtl="0">
              <a:lnSpc>
                <a:spcPct val="100000"/>
              </a:lnSpc>
              <a:spcBef>
                <a:spcPts val="240"/>
              </a:spcBef>
              <a:spcAft>
                <a:spcPts val="0"/>
              </a:spcAft>
              <a:buClr>
                <a:srgbClr val="424242"/>
              </a:buClr>
              <a:buSzPts val="1200"/>
              <a:buFont typeface="Arial"/>
              <a:buNone/>
              <a:defRPr sz="1200" b="0" i="0" u="none" strike="noStrike" cap="none">
                <a:solidFill>
                  <a:srgbClr val="424242"/>
                </a:solidFill>
                <a:latin typeface="Corbel"/>
                <a:ea typeface="Corbel"/>
                <a:cs typeface="Corbel"/>
                <a:sym typeface="Corbel"/>
              </a:defRPr>
            </a:lvl2pPr>
            <a:lvl3pPr marL="1371600" marR="0" lvl="2" indent="-228600" algn="l" rtl="0">
              <a:lnSpc>
                <a:spcPct val="100000"/>
              </a:lnSpc>
              <a:spcBef>
                <a:spcPts val="200"/>
              </a:spcBef>
              <a:spcAft>
                <a:spcPts val="0"/>
              </a:spcAft>
              <a:buClr>
                <a:srgbClr val="424242"/>
              </a:buClr>
              <a:buSzPts val="1000"/>
              <a:buFont typeface="Arial"/>
              <a:buNone/>
              <a:defRPr sz="1000" b="0" i="0" u="none" strike="noStrike" cap="none">
                <a:solidFill>
                  <a:srgbClr val="424242"/>
                </a:solidFill>
                <a:latin typeface="Corbel"/>
                <a:ea typeface="Corbel"/>
                <a:cs typeface="Corbel"/>
                <a:sym typeface="Corbel"/>
              </a:defRPr>
            </a:lvl3pPr>
            <a:lvl4pPr marL="1828800" marR="0" lvl="3" indent="-228600" algn="l" rtl="0">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4pPr>
            <a:lvl5pPr marL="2286000" marR="0" lvl="4" indent="-228600" algn="l" rtl="0">
              <a:lnSpc>
                <a:spcPct val="100000"/>
              </a:lnSpc>
              <a:spcBef>
                <a:spcPts val="180"/>
              </a:spcBef>
              <a:spcAft>
                <a:spcPts val="0"/>
              </a:spcAft>
              <a:buClr>
                <a:srgbClr val="424242"/>
              </a:buClr>
              <a:buSzPts val="900"/>
              <a:buFont typeface="Arial"/>
              <a:buNone/>
              <a:defRPr sz="900" b="0" i="0" u="none" strike="noStrike" cap="none">
                <a:solidFill>
                  <a:srgbClr val="424242"/>
                </a:solidFill>
                <a:latin typeface="Corbel"/>
                <a:ea typeface="Corbel"/>
                <a:cs typeface="Corbel"/>
                <a:sym typeface="Corbel"/>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orbel"/>
                <a:ea typeface="Corbel"/>
                <a:cs typeface="Corbel"/>
                <a:sym typeface="Corbel"/>
              </a:defRPr>
            </a:lvl9pPr>
          </a:lstStyle>
          <a:p>
            <a:endParaRPr/>
          </a:p>
        </p:txBody>
      </p:sp>
      <p:sp>
        <p:nvSpPr>
          <p:cNvPr id="89" name="Google Shape;89;p10"/>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0" name="Google Shape;90;p10"/>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1" name="Google Shape;91;p10"/>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92" name="Google Shape;92;p10"/>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3">
            <a:alphaModFix/>
          </a:blip>
          <a:srcRect/>
          <a:stretch/>
        </p:blipFill>
        <p:spPr>
          <a:xfrm>
            <a:off x="-396" y="4083918"/>
            <a:ext cx="9144793" cy="1078993"/>
          </a:xfrm>
          <a:prstGeom prst="rect">
            <a:avLst/>
          </a:prstGeom>
          <a:noFill/>
          <a:ln>
            <a:noFill/>
          </a:ln>
        </p:spPr>
      </p:pic>
      <p:sp>
        <p:nvSpPr>
          <p:cNvPr id="11" name="Google Shape;11;p1"/>
          <p:cNvSpPr/>
          <p:nvPr/>
        </p:nvSpPr>
        <p:spPr>
          <a:xfrm>
            <a:off x="0" y="0"/>
            <a:ext cx="9144000" cy="843558"/>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12" name="Google Shape;12;p1"/>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B10404"/>
              </a:buClr>
              <a:buSzPts val="2800"/>
              <a:buFont typeface="Corbel"/>
              <a:buNone/>
              <a:defRPr sz="2800" b="1" i="0" u="none" strike="noStrike" cap="none">
                <a:solidFill>
                  <a:srgbClr val="B10404"/>
                </a:solidFill>
                <a:latin typeface="Corbel"/>
                <a:ea typeface="Corbel"/>
                <a:cs typeface="Corbel"/>
                <a:sym typeface="Corbe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13" name="Google Shape;13;p1"/>
          <p:cNvSpPr txBox="1">
            <a:spLocks noGrp="1"/>
          </p:cNvSpPr>
          <p:nvPr>
            <p:ph type="body" idx="1"/>
          </p:nvPr>
        </p:nvSpPr>
        <p:spPr>
          <a:xfrm>
            <a:off x="251520" y="843558"/>
            <a:ext cx="8640960" cy="3456384"/>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0000"/>
              </a:buClr>
              <a:buSzPts val="1200"/>
              <a:buFont typeface="Calibri"/>
              <a:buNone/>
              <a:defRPr sz="1200" b="1" i="0" u="none" strike="noStrike" cap="none">
                <a:solidFill>
                  <a:srgbClr val="FF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FF0000"/>
              </a:buClr>
              <a:buSzPts val="300"/>
              <a:buFont typeface="Calibri"/>
              <a:buNone/>
              <a:defRPr sz="12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6" name="Google Shape;16;p1"/>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0000"/>
              </a:buClr>
              <a:buSzPts val="1000"/>
              <a:buFont typeface="Corbel"/>
              <a:buNone/>
              <a:defRPr sz="1000" b="0" i="0" u="none" strike="noStrike" cap="none">
                <a:solidFill>
                  <a:srgbClr val="FF0000"/>
                </a:solidFill>
                <a:latin typeface="Corbel"/>
                <a:ea typeface="Corbel"/>
                <a:cs typeface="Corbel"/>
                <a:sym typeface="Corbel"/>
              </a:defRPr>
            </a:lvl1pPr>
            <a:lvl2pPr marR="0" lvl="1"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chemeClr val="dk1"/>
              </a:buClr>
              <a:buSzPts val="1800"/>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7" name="Google Shape;17;p1"/>
          <p:cNvSpPr txBox="1"/>
          <p:nvPr/>
        </p:nvSpPr>
        <p:spPr>
          <a:xfrm>
            <a:off x="-396" y="4993459"/>
            <a:ext cx="9144396" cy="20005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2"/>
              </a:buClr>
              <a:buSzPts val="175"/>
              <a:buFont typeface="Corbel"/>
              <a:buNone/>
            </a:pPr>
            <a:r>
              <a:rPr lang="fr-FR" sz="700" b="0" i="0" u="none" strike="noStrike" cap="non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endParaRPr/>
          </a:p>
        </p:txBody>
      </p:sp>
      <p:pic>
        <p:nvPicPr>
          <p:cNvPr id="18" name="Google Shape;18;p1"/>
          <p:cNvPicPr preferRelativeResize="0"/>
          <p:nvPr/>
        </p:nvPicPr>
        <p:blipFill rotWithShape="1">
          <a:blip r:embed="rId14">
            <a:alphaModFix/>
          </a:blip>
          <a:srcRect l="26596" t="39578" r="24486" b="28733"/>
          <a:stretch/>
        </p:blipFill>
        <p:spPr>
          <a:xfrm>
            <a:off x="7538268" y="0"/>
            <a:ext cx="1605733" cy="127729"/>
          </a:xfrm>
          <a:prstGeom prst="rect">
            <a:avLst/>
          </a:prstGeom>
          <a:noFill/>
          <a:ln>
            <a:noFill/>
          </a:ln>
        </p:spPr>
      </p:pic>
      <p:sp>
        <p:nvSpPr>
          <p:cNvPr id="19" name="Google Shape;19;p1"/>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BFBFBF"/>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3"/>
          <p:cNvSpPr txBox="1">
            <a:spLocks noGrp="1"/>
          </p:cNvSpPr>
          <p:nvPr>
            <p:ph type="ctrTitle"/>
          </p:nvPr>
        </p:nvSpPr>
        <p:spPr>
          <a:xfrm>
            <a:off x="685793" y="1590130"/>
            <a:ext cx="7772400" cy="1102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10404"/>
              </a:buClr>
              <a:buSzPts val="900"/>
              <a:buFont typeface="Corbel"/>
              <a:buNone/>
            </a:pPr>
            <a:r>
              <a:rPr lang="fr-FR" dirty="0"/>
              <a:t>TOP </a:t>
            </a:r>
            <a:r>
              <a:rPr lang="fr-FR" dirty="0" smtClean="0"/>
              <a:t>Copeau 2</a:t>
            </a:r>
            <a:endParaRPr dirty="0"/>
          </a:p>
          <a:p>
            <a:pPr marL="0" marR="0" lvl="0" indent="0" algn="ctr" rtl="0">
              <a:lnSpc>
                <a:spcPct val="100000"/>
              </a:lnSpc>
              <a:spcBef>
                <a:spcPts val="0"/>
              </a:spcBef>
              <a:spcAft>
                <a:spcPts val="0"/>
              </a:spcAft>
              <a:buClr>
                <a:srgbClr val="B10404"/>
              </a:buClr>
              <a:buSzPts val="900"/>
              <a:buFont typeface="Corbel"/>
              <a:buNone/>
            </a:pPr>
            <a:r>
              <a:rPr lang="fr-FR" dirty="0" err="1"/>
              <a:t>Optimus</a:t>
            </a:r>
            <a:r>
              <a:rPr lang="fr-FR" dirty="0"/>
              <a:t> v1.0</a:t>
            </a:r>
            <a:endParaRPr dirty="0"/>
          </a:p>
        </p:txBody>
      </p:sp>
      <p:sp>
        <p:nvSpPr>
          <p:cNvPr id="114" name="Google Shape;114;p13"/>
          <p:cNvSpPr txBox="1">
            <a:spLocks noGrp="1"/>
          </p:cNvSpPr>
          <p:nvPr>
            <p:ph type="subTitle" idx="1"/>
          </p:nvPr>
        </p:nvSpPr>
        <p:spPr>
          <a:xfrm>
            <a:off x="1369375" y="2661453"/>
            <a:ext cx="6400800" cy="608100"/>
          </a:xfrm>
          <a:prstGeom prst="rect">
            <a:avLst/>
          </a:prstGeom>
          <a:noFill/>
          <a:ln>
            <a:noFill/>
          </a:ln>
        </p:spPr>
        <p:txBody>
          <a:bodyPr spcFirstLastPara="1" wrap="square" lIns="91425" tIns="45700" rIns="91425" bIns="45700" anchor="t" anchorCtr="0">
            <a:noAutofit/>
          </a:bodyPr>
          <a:lstStyle/>
          <a:p>
            <a:pPr marL="0" lvl="0" indent="0" algn="ctr" rtl="0">
              <a:spcBef>
                <a:spcPts val="560"/>
              </a:spcBef>
              <a:spcAft>
                <a:spcPts val="0"/>
              </a:spcAft>
              <a:buClr>
                <a:schemeClr val="dk1"/>
              </a:buClr>
              <a:buSzPts val="1100"/>
              <a:buFont typeface="Arial"/>
              <a:buNone/>
            </a:pPr>
            <a:r>
              <a:rPr lang="fr-FR" dirty="0" smtClean="0">
                <a:solidFill>
                  <a:schemeClr val="dk2"/>
                </a:solidFill>
              </a:rPr>
              <a:t>20 </a:t>
            </a:r>
            <a:r>
              <a:rPr lang="fr-FR" dirty="0">
                <a:solidFill>
                  <a:schemeClr val="dk2"/>
                </a:solidFill>
              </a:rPr>
              <a:t>Novembre 2018</a:t>
            </a:r>
            <a:endParaRPr dirty="0"/>
          </a:p>
        </p:txBody>
      </p:sp>
      <p:sp>
        <p:nvSpPr>
          <p:cNvPr id="115" name="Google Shape;115;p13"/>
          <p:cNvSpPr txBox="1">
            <a:spLocks noGrp="1"/>
          </p:cNvSpPr>
          <p:nvPr>
            <p:ph type="dt" idx="10"/>
          </p:nvPr>
        </p:nvSpPr>
        <p:spPr>
          <a:xfrm>
            <a:off x="9456" y="4754324"/>
            <a:ext cx="847006" cy="27384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250"/>
              <a:buFont typeface="Corbel"/>
              <a:buNone/>
            </a:pPr>
            <a:r>
              <a:rPr lang="fr-FR" dirty="0" smtClean="0"/>
              <a:t>20</a:t>
            </a:r>
            <a:r>
              <a:rPr lang="fr-FR" dirty="0" smtClean="0"/>
              <a:t>/11</a:t>
            </a:r>
            <a:r>
              <a:rPr lang="fr-FR" sz="1000" b="0" i="0" u="none" strike="noStrike" cap="none" dirty="0" smtClean="0">
                <a:solidFill>
                  <a:srgbClr val="FF0000"/>
                </a:solidFill>
                <a:latin typeface="Corbel"/>
                <a:ea typeface="Corbel"/>
                <a:cs typeface="Corbel"/>
                <a:sym typeface="Corbel"/>
              </a:rPr>
              <a:t>/201</a:t>
            </a:r>
            <a:r>
              <a:rPr lang="fr-FR" dirty="0" smtClean="0"/>
              <a:t>8</a:t>
            </a:r>
            <a:endParaRPr dirty="0"/>
          </a:p>
        </p:txBody>
      </p:sp>
      <p:sp>
        <p:nvSpPr>
          <p:cNvPr id="116" name="Google Shape;116;p13"/>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0000"/>
              </a:buClr>
              <a:buSzPts val="300"/>
              <a:buFont typeface="Calibri"/>
              <a:buNone/>
            </a:pPr>
            <a:fld id="{00000000-1234-1234-1234-123412341234}" type="slidenum">
              <a:rPr lang="fr-FR" sz="1200" b="1" i="0" u="none" strike="noStrike" cap="none">
                <a:solidFill>
                  <a:srgbClr val="FF0000"/>
                </a:solidFill>
                <a:latin typeface="Calibri"/>
                <a:ea typeface="Calibri"/>
                <a:cs typeface="Calibri"/>
                <a:sym typeface="Calibri"/>
              </a:rPr>
              <a:t>1</a:t>
            </a:fld>
            <a:endParaRPr sz="1200" b="1" i="0" u="none" strike="noStrike" cap="none">
              <a:solidFill>
                <a:srgbClr val="FF0000"/>
              </a:solidFill>
              <a:latin typeface="Calibri"/>
              <a:ea typeface="Calibri"/>
              <a:cs typeface="Calibri"/>
              <a:sym typeface="Calibri"/>
            </a:endParaRPr>
          </a:p>
        </p:txBody>
      </p:sp>
      <p:sp>
        <p:nvSpPr>
          <p:cNvPr id="117" name="Google Shape;117;p13"/>
          <p:cNvSpPr txBox="1"/>
          <p:nvPr/>
        </p:nvSpPr>
        <p:spPr>
          <a:xfrm>
            <a:off x="685800" y="4644800"/>
            <a:ext cx="1211400" cy="4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a:t>v1.0</a:t>
            </a:r>
            <a:endParaRPr/>
          </a:p>
        </p:txBody>
      </p:sp>
      <p:sp>
        <p:nvSpPr>
          <p:cNvPr id="118" name="Google Shape;118;p13"/>
          <p:cNvSpPr txBox="1"/>
          <p:nvPr/>
        </p:nvSpPr>
        <p:spPr>
          <a:xfrm>
            <a:off x="1509500" y="585175"/>
            <a:ext cx="66630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a:solidFill>
                  <a:srgbClr val="00FF00"/>
                </a:solidFill>
              </a:rPr>
              <a:t>MAQUETTE VEHICULE</a:t>
            </a:r>
            <a:endParaRPr sz="3000" b="1" dirty="0">
              <a:solidFill>
                <a:srgbClr val="00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10</a:t>
            </a:fld>
            <a:endParaRPr/>
          </a:p>
        </p:txBody>
      </p:sp>
      <p:sp>
        <p:nvSpPr>
          <p:cNvPr id="318" name="Google Shape;318;p3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Roue équipée</a:t>
            </a:r>
            <a:endParaRPr/>
          </a:p>
        </p:txBody>
      </p:sp>
      <p:sp>
        <p:nvSpPr>
          <p:cNvPr id="319" name="Google Shape;319;p32"/>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20" name="Google Shape;320;p32"/>
          <p:cNvPicPr preferRelativeResize="0"/>
          <p:nvPr/>
        </p:nvPicPr>
        <p:blipFill>
          <a:blip r:embed="rId3">
            <a:alphaModFix/>
          </a:blip>
          <a:stretch>
            <a:fillRect/>
          </a:stretch>
        </p:blipFill>
        <p:spPr>
          <a:xfrm>
            <a:off x="8296650" y="50825"/>
            <a:ext cx="526700" cy="599525"/>
          </a:xfrm>
          <a:prstGeom prst="rect">
            <a:avLst/>
          </a:prstGeom>
          <a:noFill/>
          <a:ln>
            <a:noFill/>
          </a:ln>
        </p:spPr>
      </p:pic>
      <p:sp>
        <p:nvSpPr>
          <p:cNvPr id="321" name="Google Shape;321;p32"/>
          <p:cNvSpPr txBox="1">
            <a:spLocks noGrp="1"/>
          </p:cNvSpPr>
          <p:nvPr>
            <p:ph type="body" idx="1"/>
          </p:nvPr>
        </p:nvSpPr>
        <p:spPr>
          <a:xfrm>
            <a:off x="251550" y="549200"/>
            <a:ext cx="8640900" cy="3550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endParaRPr sz="2400"/>
          </a:p>
          <a:p>
            <a:pPr marL="457200" lvl="0" indent="-342900" algn="l" rtl="0">
              <a:spcBef>
                <a:spcPts val="560"/>
              </a:spcBef>
              <a:spcAft>
                <a:spcPts val="0"/>
              </a:spcAft>
              <a:buSzPts val="1800"/>
              <a:buChar char="•"/>
            </a:pPr>
            <a:r>
              <a:rPr lang="fr-FR" sz="1800" b="0"/>
              <a:t>Gain de masse par rapport au design de Vulcanix</a:t>
            </a:r>
            <a:endParaRPr sz="1800" b="0"/>
          </a:p>
          <a:p>
            <a:pPr marL="914400" lvl="1" indent="-342900" algn="l" rtl="0">
              <a:spcBef>
                <a:spcPts val="0"/>
              </a:spcBef>
              <a:spcAft>
                <a:spcPts val="0"/>
              </a:spcAft>
              <a:buSzPts val="1800"/>
              <a:buChar char="–"/>
            </a:pPr>
            <a:r>
              <a:rPr lang="fr-FR" sz="1800" b="0"/>
              <a:t>Changement d’intégration en gardant l’architecture de Vulcanix</a:t>
            </a:r>
            <a:r>
              <a:rPr lang="fr-FR" sz="1800"/>
              <a:t> (</a:t>
            </a:r>
            <a:r>
              <a:rPr lang="fr-FR" sz="1800" b="0"/>
              <a:t>positionnement du disque de frein, </a:t>
            </a:r>
            <a:r>
              <a:rPr lang="fr-FR" sz="1800"/>
              <a:t>…</a:t>
            </a:r>
            <a:r>
              <a:rPr lang="fr-FR" sz="1800" b="0"/>
              <a:t>)</a:t>
            </a:r>
            <a:endParaRPr sz="1800" b="0"/>
          </a:p>
          <a:p>
            <a:pPr marL="914400" lvl="1" indent="-342900" algn="l" rtl="0">
              <a:spcBef>
                <a:spcPts val="0"/>
              </a:spcBef>
              <a:spcAft>
                <a:spcPts val="0"/>
              </a:spcAft>
              <a:buSzPts val="1800"/>
              <a:buChar char="–"/>
            </a:pPr>
            <a:r>
              <a:rPr lang="fr-FR" sz="1800" b="0"/>
              <a:t>Optimisation de certaines pièces (PM, chape triangle supérieur, …)</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Char char="•"/>
            </a:pPr>
            <a:r>
              <a:rPr lang="fr-FR" sz="1800" b="0"/>
              <a:t>Première conception des roues équipées avec réalisation des changements annoncés</a:t>
            </a: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0"/>
              </a:spcBef>
              <a:spcAft>
                <a:spcPts val="0"/>
              </a:spcAft>
              <a:buSzPts val="1800"/>
              <a:buFont typeface="Corbel"/>
              <a:buChar char="•"/>
            </a:pPr>
            <a:r>
              <a:rPr lang="fr-FR" sz="1800" b="0"/>
              <a:t>Dimensionnement</a:t>
            </a:r>
            <a:endParaRPr sz="1800" b="0"/>
          </a:p>
          <a:p>
            <a:pPr marL="457200" lvl="0" indent="-342900" algn="l" rtl="0">
              <a:spcBef>
                <a:spcPts val="0"/>
              </a:spcBef>
              <a:spcAft>
                <a:spcPts val="0"/>
              </a:spcAft>
              <a:buSzPts val="1800"/>
              <a:buChar char="•"/>
            </a:pPr>
            <a:r>
              <a:rPr lang="fr-FR" sz="1800" b="0"/>
              <a:t>Vérification passage étrier arrière pour récupération sur Olympix</a:t>
            </a:r>
            <a:endParaRPr sz="1800" b="0"/>
          </a:p>
          <a:p>
            <a:pPr marL="457200" lvl="0" indent="-342900" algn="l" rtl="0">
              <a:spcBef>
                <a:spcPts val="0"/>
              </a:spcBef>
              <a:spcAft>
                <a:spcPts val="0"/>
              </a:spcAft>
              <a:buSzPts val="1800"/>
              <a:buChar char="•"/>
            </a:pPr>
            <a:r>
              <a:rPr lang="fr-FR" sz="1800" b="0"/>
              <a:t>Choix du côté de montage de la frette</a:t>
            </a:r>
            <a:endParaRPr sz="1800" b="0"/>
          </a:p>
          <a:p>
            <a:pPr marL="0" lvl="0" indent="0" algn="l" rtl="0">
              <a:spcBef>
                <a:spcPts val="560"/>
              </a:spcBef>
              <a:spcAft>
                <a:spcPts val="0"/>
              </a:spcAft>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11</a:t>
            </a:fld>
            <a:endParaRPr/>
          </a:p>
        </p:txBody>
      </p:sp>
      <p:sp>
        <p:nvSpPr>
          <p:cNvPr id="328" name="Google Shape;328;p3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Roue </a:t>
            </a:r>
            <a:r>
              <a:rPr lang="fr-FR" dirty="0" smtClean="0"/>
              <a:t>équipée avant</a:t>
            </a:r>
            <a:endParaRPr dirty="0"/>
          </a:p>
        </p:txBody>
      </p:sp>
      <p:sp>
        <p:nvSpPr>
          <p:cNvPr id="329" name="Google Shape;329;p33"/>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30" name="Google Shape;330;p33"/>
          <p:cNvPicPr preferRelativeResize="0"/>
          <p:nvPr/>
        </p:nvPicPr>
        <p:blipFill>
          <a:blip r:embed="rId3">
            <a:alphaModFix/>
          </a:blip>
          <a:stretch>
            <a:fillRect/>
          </a:stretch>
        </p:blipFill>
        <p:spPr>
          <a:xfrm>
            <a:off x="8296650" y="50825"/>
            <a:ext cx="526700" cy="599525"/>
          </a:xfrm>
          <a:prstGeom prst="rect">
            <a:avLst/>
          </a:prstGeom>
          <a:noFill/>
          <a:ln>
            <a:noFill/>
          </a:ln>
        </p:spPr>
      </p:pic>
      <p:pic>
        <p:nvPicPr>
          <p:cNvPr id="331" name="Google Shape;331;p33"/>
          <p:cNvPicPr preferRelativeResize="0"/>
          <p:nvPr/>
        </p:nvPicPr>
        <p:blipFill>
          <a:blip r:embed="rId4">
            <a:alphaModFix/>
          </a:blip>
          <a:stretch>
            <a:fillRect/>
          </a:stretch>
        </p:blipFill>
        <p:spPr>
          <a:xfrm>
            <a:off x="687025" y="807376"/>
            <a:ext cx="3663051" cy="3399775"/>
          </a:xfrm>
          <a:prstGeom prst="rect">
            <a:avLst/>
          </a:prstGeom>
          <a:noFill/>
          <a:ln>
            <a:noFill/>
          </a:ln>
        </p:spPr>
      </p:pic>
      <p:pic>
        <p:nvPicPr>
          <p:cNvPr id="332" name="Google Shape;332;p33"/>
          <p:cNvPicPr preferRelativeResize="0"/>
          <p:nvPr/>
        </p:nvPicPr>
        <p:blipFill>
          <a:blip r:embed="rId5">
            <a:alphaModFix/>
          </a:blip>
          <a:stretch>
            <a:fillRect/>
          </a:stretch>
        </p:blipFill>
        <p:spPr>
          <a:xfrm>
            <a:off x="5013700" y="807375"/>
            <a:ext cx="3193500" cy="4016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12</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Roue </a:t>
            </a:r>
            <a:r>
              <a:rPr lang="fr-FR" dirty="0" smtClean="0"/>
              <a:t>équipée avant</a:t>
            </a:r>
            <a:endParaRPr dirty="0"/>
          </a:p>
        </p:txBody>
      </p:sp>
      <p:sp>
        <p:nvSpPr>
          <p:cNvPr id="340" name="Google Shape;340;p34"/>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41" name="Google Shape;341;p34"/>
          <p:cNvPicPr preferRelativeResize="0"/>
          <p:nvPr/>
        </p:nvPicPr>
        <p:blipFill>
          <a:blip r:embed="rId3">
            <a:alphaModFix/>
          </a:blip>
          <a:stretch>
            <a:fillRect/>
          </a:stretch>
        </p:blipFill>
        <p:spPr>
          <a:xfrm>
            <a:off x="8296650" y="50825"/>
            <a:ext cx="526700" cy="599525"/>
          </a:xfrm>
          <a:prstGeom prst="rect">
            <a:avLst/>
          </a:prstGeom>
          <a:noFill/>
          <a:ln>
            <a:noFill/>
          </a:ln>
        </p:spPr>
      </p:pic>
      <p:pic>
        <p:nvPicPr>
          <p:cNvPr id="342" name="Google Shape;342;p34"/>
          <p:cNvPicPr preferRelativeResize="0"/>
          <p:nvPr/>
        </p:nvPicPr>
        <p:blipFill>
          <a:blip r:embed="rId4">
            <a:alphaModFix/>
          </a:blip>
          <a:stretch>
            <a:fillRect/>
          </a:stretch>
        </p:blipFill>
        <p:spPr>
          <a:xfrm>
            <a:off x="361200" y="773945"/>
            <a:ext cx="8020000" cy="34036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13</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Porte moyeu avant </a:t>
            </a:r>
            <a:endParaRPr dirty="0"/>
          </a:p>
        </p:txBody>
      </p:sp>
      <p:sp>
        <p:nvSpPr>
          <p:cNvPr id="340" name="Google Shape;340;p34"/>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41" name="Google Shape;341;p34"/>
          <p:cNvPicPr preferRelativeResize="0"/>
          <p:nvPr/>
        </p:nvPicPr>
        <p:blipFill>
          <a:blip r:embed="rId3">
            <a:alphaModFix/>
          </a:blip>
          <a:stretch>
            <a:fillRect/>
          </a:stretch>
        </p:blipFill>
        <p:spPr>
          <a:xfrm>
            <a:off x="8296650" y="50825"/>
            <a:ext cx="526700" cy="599525"/>
          </a:xfrm>
          <a:prstGeom prst="rect">
            <a:avLst/>
          </a:prstGeom>
          <a:noFill/>
          <a:ln>
            <a:noFill/>
          </a:ln>
        </p:spPr>
      </p:pic>
      <p:sp>
        <p:nvSpPr>
          <p:cNvPr id="7" name="ZoneTexte 6"/>
          <p:cNvSpPr txBox="1"/>
          <p:nvPr/>
        </p:nvSpPr>
        <p:spPr>
          <a:xfrm>
            <a:off x="6319793" y="1285875"/>
            <a:ext cx="2714625" cy="2462213"/>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r>
              <a:rPr lang="fr-FR" dirty="0">
                <a:solidFill>
                  <a:schemeClr val="tx1"/>
                </a:solidFill>
              </a:rPr>
              <a:t>Efforts obtenu via </a:t>
            </a:r>
            <a:r>
              <a:rPr lang="fr-FR" dirty="0" err="1">
                <a:solidFill>
                  <a:schemeClr val="tx1"/>
                </a:solidFill>
              </a:rPr>
              <a:t>MécaMaster</a:t>
            </a:r>
            <a:r>
              <a:rPr lang="fr-FR" dirty="0">
                <a:solidFill>
                  <a:schemeClr val="tx1"/>
                </a:solidFill>
              </a:rPr>
              <a:t>, imposés aux roulements/étrier</a:t>
            </a:r>
          </a:p>
          <a:p>
            <a:r>
              <a:rPr lang="fr-FR" dirty="0">
                <a:solidFill>
                  <a:schemeClr val="tx1"/>
                </a:solidFill>
              </a:rPr>
              <a:t>- Virage 1.5G + freinage 2G</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Tree>
    <p:extLst>
      <p:ext uri="{BB962C8B-B14F-4D97-AF65-F5344CB8AC3E}">
        <p14:creationId xmlns:p14="http://schemas.microsoft.com/office/powerpoint/2010/main" val="1973253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14</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Moyeu avant</a:t>
            </a:r>
            <a:endParaRPr dirty="0"/>
          </a:p>
        </p:txBody>
      </p:sp>
      <p:sp>
        <p:nvSpPr>
          <p:cNvPr id="340" name="Google Shape;340;p34"/>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41" name="Google Shape;341;p34"/>
          <p:cNvPicPr preferRelativeResize="0"/>
          <p:nvPr/>
        </p:nvPicPr>
        <p:blipFill>
          <a:blip r:embed="rId3">
            <a:alphaModFix/>
          </a:blip>
          <a:stretch>
            <a:fillRect/>
          </a:stretch>
        </p:blipFill>
        <p:spPr>
          <a:xfrm>
            <a:off x="8296650" y="50825"/>
            <a:ext cx="526700" cy="599525"/>
          </a:xfrm>
          <a:prstGeom prst="rect">
            <a:avLst/>
          </a:prstGeom>
          <a:noFill/>
          <a:ln>
            <a:noFill/>
          </a:ln>
        </p:spPr>
      </p:pic>
      <p:sp>
        <p:nvSpPr>
          <p:cNvPr id="7" name="ZoneTexte 6"/>
          <p:cNvSpPr txBox="1"/>
          <p:nvPr/>
        </p:nvSpPr>
        <p:spPr>
          <a:xfrm>
            <a:off x="6319793" y="1285875"/>
            <a:ext cx="2714625" cy="1815882"/>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Tree>
    <p:extLst>
      <p:ext uri="{BB962C8B-B14F-4D97-AF65-F5344CB8AC3E}">
        <p14:creationId xmlns:p14="http://schemas.microsoft.com/office/powerpoint/2010/main" val="1596556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15</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 avant</a:t>
            </a:r>
            <a:endParaRPr dirty="0"/>
          </a:p>
        </p:txBody>
      </p:sp>
      <p:sp>
        <p:nvSpPr>
          <p:cNvPr id="340" name="Google Shape;340;p34"/>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41" name="Google Shape;341;p34"/>
          <p:cNvPicPr preferRelativeResize="0"/>
          <p:nvPr/>
        </p:nvPicPr>
        <p:blipFill>
          <a:blip r:embed="rId3">
            <a:alphaModFix/>
          </a:blip>
          <a:stretch>
            <a:fillRect/>
          </a:stretch>
        </p:blipFill>
        <p:spPr>
          <a:xfrm>
            <a:off x="8296650" y="50825"/>
            <a:ext cx="526700" cy="599525"/>
          </a:xfrm>
          <a:prstGeom prst="rect">
            <a:avLst/>
          </a:prstGeom>
          <a:noFill/>
          <a:ln>
            <a:noFill/>
          </a:ln>
        </p:spPr>
      </p:pic>
      <p:sp>
        <p:nvSpPr>
          <p:cNvPr id="7" name="ZoneTexte 6"/>
          <p:cNvSpPr txBox="1"/>
          <p:nvPr/>
        </p:nvSpPr>
        <p:spPr>
          <a:xfrm>
            <a:off x="6319793" y="1285875"/>
            <a:ext cx="2714625" cy="1815882"/>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Tree>
    <p:extLst>
      <p:ext uri="{BB962C8B-B14F-4D97-AF65-F5344CB8AC3E}">
        <p14:creationId xmlns:p14="http://schemas.microsoft.com/office/powerpoint/2010/main" val="443661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16</a:t>
            </a:fld>
            <a:endParaRPr/>
          </a:p>
        </p:txBody>
      </p:sp>
      <p:sp>
        <p:nvSpPr>
          <p:cNvPr id="349" name="Google Shape;349;p3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lvl="0"/>
            <a:r>
              <a:rPr lang="fr-FR" dirty="0"/>
              <a:t>Bilan de masse : Roue équipée </a:t>
            </a:r>
            <a:r>
              <a:rPr lang="fr-FR" dirty="0" smtClean="0"/>
              <a:t>avant</a:t>
            </a:r>
            <a:endParaRPr dirty="0"/>
          </a:p>
        </p:txBody>
      </p:sp>
      <p:sp>
        <p:nvSpPr>
          <p:cNvPr id="350" name="Google Shape;350;p35"/>
          <p:cNvSpPr txBox="1"/>
          <p:nvPr/>
        </p:nvSpPr>
        <p:spPr>
          <a:xfrm>
            <a:off x="7556850" y="151999"/>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351" name="Google Shape;351;p35"/>
          <p:cNvPicPr preferRelativeResize="0"/>
          <p:nvPr/>
        </p:nvPicPr>
        <p:blipFill>
          <a:blip r:embed="rId3">
            <a:alphaModFix/>
          </a:blip>
          <a:stretch>
            <a:fillRect/>
          </a:stretch>
        </p:blipFill>
        <p:spPr>
          <a:xfrm>
            <a:off x="8296650" y="50825"/>
            <a:ext cx="526700" cy="599525"/>
          </a:xfrm>
          <a:prstGeom prst="rect">
            <a:avLst/>
          </a:prstGeom>
          <a:noFill/>
          <a:ln>
            <a:noFill/>
          </a:ln>
        </p:spPr>
      </p:pic>
      <p:pic>
        <p:nvPicPr>
          <p:cNvPr id="352" name="Google Shape;352;p35"/>
          <p:cNvPicPr preferRelativeResize="0"/>
          <p:nvPr/>
        </p:nvPicPr>
        <p:blipFill>
          <a:blip r:embed="rId4">
            <a:alphaModFix/>
          </a:blip>
          <a:stretch>
            <a:fillRect/>
          </a:stretch>
        </p:blipFill>
        <p:spPr>
          <a:xfrm>
            <a:off x="2070450" y="977063"/>
            <a:ext cx="5486400" cy="343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17</a:t>
            </a:fld>
            <a:endParaRPr/>
          </a:p>
        </p:txBody>
      </p:sp>
      <p:sp>
        <p:nvSpPr>
          <p:cNvPr id="359" name="Google Shape;359;p3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Roue </a:t>
            </a:r>
            <a:r>
              <a:rPr lang="fr-FR" dirty="0" smtClean="0"/>
              <a:t>équipée arrière</a:t>
            </a:r>
            <a:endParaRPr dirty="0"/>
          </a:p>
        </p:txBody>
      </p:sp>
      <p:sp>
        <p:nvSpPr>
          <p:cNvPr id="360" name="Google Shape;360;p36"/>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MCO</a:t>
            </a:r>
            <a:endParaRPr sz="1800">
              <a:solidFill>
                <a:srgbClr val="980000"/>
              </a:solidFill>
            </a:endParaRPr>
          </a:p>
        </p:txBody>
      </p:sp>
      <p:pic>
        <p:nvPicPr>
          <p:cNvPr id="361" name="Google Shape;361;p36"/>
          <p:cNvPicPr preferRelativeResize="0"/>
          <p:nvPr/>
        </p:nvPicPr>
        <p:blipFill>
          <a:blip r:embed="rId3">
            <a:alphaModFix/>
          </a:blip>
          <a:stretch>
            <a:fillRect/>
          </a:stretch>
        </p:blipFill>
        <p:spPr>
          <a:xfrm>
            <a:off x="152400" y="833923"/>
            <a:ext cx="4371174" cy="3234799"/>
          </a:xfrm>
          <a:prstGeom prst="rect">
            <a:avLst/>
          </a:prstGeom>
          <a:noFill/>
          <a:ln>
            <a:noFill/>
          </a:ln>
        </p:spPr>
      </p:pic>
      <p:pic>
        <p:nvPicPr>
          <p:cNvPr id="362" name="Google Shape;362;p36"/>
          <p:cNvPicPr preferRelativeResize="0"/>
          <p:nvPr/>
        </p:nvPicPr>
        <p:blipFill>
          <a:blip r:embed="rId4">
            <a:alphaModFix/>
          </a:blip>
          <a:stretch>
            <a:fillRect/>
          </a:stretch>
        </p:blipFill>
        <p:spPr>
          <a:xfrm>
            <a:off x="4718276" y="833927"/>
            <a:ext cx="3807824" cy="4013250"/>
          </a:xfrm>
          <a:prstGeom prst="rect">
            <a:avLst/>
          </a:prstGeom>
          <a:noFill/>
          <a:ln>
            <a:noFill/>
          </a:ln>
        </p:spPr>
      </p:pic>
      <p:pic>
        <p:nvPicPr>
          <p:cNvPr id="363" name="Google Shape;363;p36"/>
          <p:cNvPicPr preferRelativeResize="0"/>
          <p:nvPr/>
        </p:nvPicPr>
        <p:blipFill>
          <a:blip r:embed="rId5">
            <a:alphaModFix/>
          </a:blip>
          <a:stretch>
            <a:fillRect/>
          </a:stretch>
        </p:blipFill>
        <p:spPr>
          <a:xfrm>
            <a:off x="8526100" y="44900"/>
            <a:ext cx="345325" cy="575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18</a:t>
            </a:fld>
            <a:endParaRPr/>
          </a:p>
        </p:txBody>
      </p:sp>
      <p:sp>
        <p:nvSpPr>
          <p:cNvPr id="370" name="Google Shape;370;p3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Roue </a:t>
            </a:r>
            <a:r>
              <a:rPr lang="fr-FR" dirty="0" smtClean="0"/>
              <a:t>équipée arrière</a:t>
            </a:r>
            <a:endParaRPr dirty="0"/>
          </a:p>
        </p:txBody>
      </p:sp>
      <p:pic>
        <p:nvPicPr>
          <p:cNvPr id="371" name="Google Shape;371;p37"/>
          <p:cNvPicPr preferRelativeResize="0"/>
          <p:nvPr/>
        </p:nvPicPr>
        <p:blipFill>
          <a:blip r:embed="rId3">
            <a:alphaModFix/>
          </a:blip>
          <a:stretch>
            <a:fillRect/>
          </a:stretch>
        </p:blipFill>
        <p:spPr>
          <a:xfrm>
            <a:off x="556100" y="769787"/>
            <a:ext cx="7939239" cy="3292113"/>
          </a:xfrm>
          <a:prstGeom prst="rect">
            <a:avLst/>
          </a:prstGeom>
          <a:noFill/>
          <a:ln>
            <a:noFill/>
          </a:ln>
        </p:spPr>
      </p:pic>
      <p:sp>
        <p:nvSpPr>
          <p:cNvPr id="372" name="Google Shape;372;p37"/>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solidFill>
                  <a:srgbClr val="980000"/>
                </a:solidFill>
              </a:rPr>
              <a:t>MCO</a:t>
            </a:r>
            <a:endParaRPr sz="1800" dirty="0">
              <a:solidFill>
                <a:srgbClr val="980000"/>
              </a:solidFill>
            </a:endParaRPr>
          </a:p>
        </p:txBody>
      </p:sp>
      <p:pic>
        <p:nvPicPr>
          <p:cNvPr id="373" name="Google Shape;373;p37"/>
          <p:cNvPicPr preferRelativeResize="0"/>
          <p:nvPr/>
        </p:nvPicPr>
        <p:blipFill>
          <a:blip r:embed="rId4">
            <a:alphaModFix/>
          </a:blip>
          <a:stretch>
            <a:fillRect/>
          </a:stretch>
        </p:blipFill>
        <p:spPr>
          <a:xfrm>
            <a:off x="8526100" y="44900"/>
            <a:ext cx="345325" cy="575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19</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Porte moyeu arrière </a:t>
            </a:r>
            <a:endParaRPr dirty="0"/>
          </a:p>
        </p:txBody>
      </p:sp>
      <p:sp>
        <p:nvSpPr>
          <p:cNvPr id="7" name="ZoneTexte 6"/>
          <p:cNvSpPr txBox="1"/>
          <p:nvPr/>
        </p:nvSpPr>
        <p:spPr>
          <a:xfrm>
            <a:off x="6319793" y="1285875"/>
            <a:ext cx="2714625" cy="2462213"/>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r>
              <a:rPr lang="fr-FR" dirty="0">
                <a:solidFill>
                  <a:schemeClr val="tx1"/>
                </a:solidFill>
              </a:rPr>
              <a:t>Efforts obtenu via </a:t>
            </a:r>
            <a:r>
              <a:rPr lang="fr-FR" dirty="0" err="1">
                <a:solidFill>
                  <a:schemeClr val="tx1"/>
                </a:solidFill>
              </a:rPr>
              <a:t>MécaMaster</a:t>
            </a:r>
            <a:r>
              <a:rPr lang="fr-FR" dirty="0">
                <a:solidFill>
                  <a:schemeClr val="tx1"/>
                </a:solidFill>
              </a:rPr>
              <a:t>, imposés aux roulements/étrier</a:t>
            </a:r>
          </a:p>
          <a:p>
            <a:r>
              <a:rPr lang="fr-FR" dirty="0">
                <a:solidFill>
                  <a:schemeClr val="tx1"/>
                </a:solidFill>
              </a:rPr>
              <a:t>- Virage 1.5G + freinage 2G</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
        <p:nvSpPr>
          <p:cNvPr id="9" name="Google Shape;372;p37"/>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solidFill>
                  <a:srgbClr val="980000"/>
                </a:solidFill>
              </a:rPr>
              <a:t>MCO</a:t>
            </a:r>
            <a:endParaRPr sz="1800" dirty="0">
              <a:solidFill>
                <a:srgbClr val="980000"/>
              </a:solidFill>
            </a:endParaRPr>
          </a:p>
        </p:txBody>
      </p:sp>
      <p:pic>
        <p:nvPicPr>
          <p:cNvPr id="10" name="Google Shape;373;p37"/>
          <p:cNvPicPr preferRelativeResize="0"/>
          <p:nvPr/>
        </p:nvPicPr>
        <p:blipFill>
          <a:blip r:embed="rId3">
            <a:alphaModFix/>
          </a:blip>
          <a:stretch>
            <a:fillRect/>
          </a:stretch>
        </p:blipFill>
        <p:spPr>
          <a:xfrm>
            <a:off x="8526100" y="44900"/>
            <a:ext cx="345325" cy="575525"/>
          </a:xfrm>
          <a:prstGeom prst="rect">
            <a:avLst/>
          </a:prstGeom>
          <a:noFill/>
          <a:ln>
            <a:noFill/>
          </a:ln>
        </p:spPr>
      </p:pic>
    </p:spTree>
    <p:extLst>
      <p:ext uri="{BB962C8B-B14F-4D97-AF65-F5344CB8AC3E}">
        <p14:creationId xmlns:p14="http://schemas.microsoft.com/office/powerpoint/2010/main" val="199210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a:t>
            </a:fld>
            <a:endParaRPr/>
          </a:p>
        </p:txBody>
      </p:sp>
      <p:sp>
        <p:nvSpPr>
          <p:cNvPr id="125" name="Google Shape;125;p14"/>
          <p:cNvSpPr txBox="1">
            <a:spLocks noGrp="1"/>
          </p:cNvSpPr>
          <p:nvPr>
            <p:ph type="body" idx="1"/>
          </p:nvPr>
        </p:nvSpPr>
        <p:spPr>
          <a:xfrm>
            <a:off x="2270400" y="805075"/>
            <a:ext cx="5292300" cy="334264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B10404"/>
              </a:buClr>
              <a:buSzPts val="1800"/>
              <a:buFont typeface="Corbel"/>
              <a:buAutoNum type="arabicPeriod"/>
            </a:pPr>
            <a:r>
              <a:rPr lang="fr-FR" sz="1800" dirty="0"/>
              <a:t>S1 - Liaison au sol mécatronique (3h)</a:t>
            </a:r>
            <a:endParaRPr sz="1100" dirty="0">
              <a:solidFill>
                <a:srgbClr val="000000"/>
              </a:solidFill>
            </a:endParaRPr>
          </a:p>
          <a:p>
            <a:pPr marL="914400" lvl="1" indent="-298450" algn="l" rtl="0">
              <a:spcBef>
                <a:spcPts val="0"/>
              </a:spcBef>
              <a:spcAft>
                <a:spcPts val="0"/>
              </a:spcAft>
              <a:buClr>
                <a:srgbClr val="000000"/>
              </a:buClr>
              <a:buSzPts val="1100"/>
              <a:buAutoNum type="alphaLcPeriod"/>
            </a:pPr>
            <a:r>
              <a:rPr lang="fr-FR" sz="1100" dirty="0">
                <a:solidFill>
                  <a:srgbClr val="000000"/>
                </a:solidFill>
              </a:rPr>
              <a:t>Système de freinage</a:t>
            </a:r>
            <a:endParaRPr sz="1100" dirty="0">
              <a:solidFill>
                <a:srgbClr val="000000"/>
              </a:solidFill>
            </a:endParaRPr>
          </a:p>
          <a:p>
            <a:pPr marL="914400" lvl="1" indent="-298450" algn="l" rtl="0">
              <a:spcBef>
                <a:spcPts val="0"/>
              </a:spcBef>
              <a:spcAft>
                <a:spcPts val="0"/>
              </a:spcAft>
              <a:buClr>
                <a:srgbClr val="000000"/>
              </a:buClr>
              <a:buSzPts val="1100"/>
              <a:buAutoNum type="alphaLcPeriod"/>
            </a:pPr>
            <a:r>
              <a:rPr lang="fr-FR" sz="1100" dirty="0">
                <a:solidFill>
                  <a:schemeClr val="dk1"/>
                </a:solidFill>
              </a:rPr>
              <a:t>Roue équipée</a:t>
            </a:r>
            <a:endParaRPr sz="1100" dirty="0">
              <a:solidFill>
                <a:schemeClr val="dk1"/>
              </a:solidFill>
            </a:endParaRPr>
          </a:p>
          <a:p>
            <a:pPr marL="914400" lvl="1" indent="-298450" algn="l" rtl="0">
              <a:spcBef>
                <a:spcPts val="0"/>
              </a:spcBef>
              <a:spcAft>
                <a:spcPts val="0"/>
              </a:spcAft>
              <a:buClr>
                <a:schemeClr val="dk1"/>
              </a:buClr>
              <a:buSzPts val="1100"/>
              <a:buAutoNum type="alphaLcPeriod"/>
            </a:pPr>
            <a:r>
              <a:rPr lang="fr-FR" sz="1100" dirty="0">
                <a:solidFill>
                  <a:schemeClr val="dk1"/>
                </a:solidFill>
              </a:rPr>
              <a:t>Suspension</a:t>
            </a:r>
            <a:endParaRPr sz="1100" dirty="0">
              <a:solidFill>
                <a:schemeClr val="dk1"/>
              </a:solidFill>
            </a:endParaRPr>
          </a:p>
          <a:p>
            <a:pPr marL="914400" lvl="1" indent="-298450" algn="l" rtl="0">
              <a:spcBef>
                <a:spcPts val="0"/>
              </a:spcBef>
              <a:spcAft>
                <a:spcPts val="0"/>
              </a:spcAft>
              <a:buClr>
                <a:srgbClr val="000000"/>
              </a:buClr>
              <a:buSzPts val="1100"/>
              <a:buAutoNum type="alphaLcPeriod"/>
            </a:pPr>
            <a:r>
              <a:rPr lang="fr-FR" sz="1100" dirty="0">
                <a:solidFill>
                  <a:srgbClr val="000000"/>
                </a:solidFill>
              </a:rPr>
              <a:t>Triangles</a:t>
            </a:r>
            <a:endParaRPr sz="1100" dirty="0">
              <a:solidFill>
                <a:srgbClr val="000000"/>
              </a:solidFill>
            </a:endParaRPr>
          </a:p>
          <a:p>
            <a:pPr marL="914400" lvl="1" indent="-298450" algn="l" rtl="0">
              <a:spcBef>
                <a:spcPts val="0"/>
              </a:spcBef>
              <a:spcAft>
                <a:spcPts val="0"/>
              </a:spcAft>
              <a:buClr>
                <a:srgbClr val="000000"/>
              </a:buClr>
              <a:buSzPts val="1100"/>
              <a:buAutoNum type="alphaLcPeriod"/>
            </a:pPr>
            <a:r>
              <a:rPr lang="fr-FR" sz="1100" dirty="0">
                <a:solidFill>
                  <a:srgbClr val="000000"/>
                </a:solidFill>
              </a:rPr>
              <a:t>Direction</a:t>
            </a:r>
            <a:endParaRPr sz="1100" dirty="0">
              <a:solidFill>
                <a:srgbClr val="000000"/>
              </a:solidFill>
            </a:endParaRPr>
          </a:p>
          <a:p>
            <a:pPr marL="457200" lvl="0" indent="-342900" algn="l" rtl="0">
              <a:spcBef>
                <a:spcPts val="0"/>
              </a:spcBef>
              <a:spcAft>
                <a:spcPts val="0"/>
              </a:spcAft>
              <a:buClr>
                <a:srgbClr val="B10404"/>
              </a:buClr>
              <a:buSzPts val="1800"/>
              <a:buFont typeface="Corbel"/>
              <a:buAutoNum type="arabicPeriod"/>
            </a:pPr>
            <a:r>
              <a:rPr lang="fr-FR" sz="1800" dirty="0" smtClean="0"/>
              <a:t>S3 </a:t>
            </a:r>
            <a:r>
              <a:rPr lang="fr-FR" sz="1800" dirty="0"/>
              <a:t>- Châssis équipé et aérodynamique (2h)</a:t>
            </a:r>
            <a:endParaRPr sz="1800" dirty="0"/>
          </a:p>
          <a:p>
            <a:pPr marL="914400" lvl="1" indent="-298450" algn="l" rtl="0">
              <a:spcBef>
                <a:spcPts val="0"/>
              </a:spcBef>
              <a:spcAft>
                <a:spcPts val="0"/>
              </a:spcAft>
              <a:buSzPts val="1100"/>
              <a:buAutoNum type="alphaLcPeriod"/>
            </a:pPr>
            <a:r>
              <a:rPr lang="fr-FR" sz="1100" dirty="0"/>
              <a:t>Ergonomie</a:t>
            </a:r>
            <a:endParaRPr sz="1100" dirty="0"/>
          </a:p>
          <a:p>
            <a:pPr marL="914400" lvl="1" indent="-298450" algn="l" rtl="0">
              <a:spcBef>
                <a:spcPts val="0"/>
              </a:spcBef>
              <a:spcAft>
                <a:spcPts val="0"/>
              </a:spcAft>
              <a:buSzPts val="1100"/>
              <a:buAutoNum type="alphaLcPeriod"/>
            </a:pPr>
            <a:r>
              <a:rPr lang="fr-FR" sz="1100" dirty="0"/>
              <a:t>Structure tubulaire</a:t>
            </a:r>
            <a:endParaRPr sz="1100" dirty="0"/>
          </a:p>
          <a:p>
            <a:pPr marL="914400" lvl="1" indent="-298450" algn="l" rtl="0">
              <a:spcBef>
                <a:spcPts val="0"/>
              </a:spcBef>
              <a:spcAft>
                <a:spcPts val="0"/>
              </a:spcAft>
              <a:buSzPts val="1100"/>
              <a:buAutoNum type="alphaLcPeriod"/>
            </a:pPr>
            <a:r>
              <a:rPr lang="fr-FR" sz="1100" dirty="0"/>
              <a:t>support batterie</a:t>
            </a:r>
            <a:endParaRPr sz="1100" dirty="0"/>
          </a:p>
          <a:p>
            <a:pPr marL="914400" lvl="1" indent="-298450" algn="l" rtl="0">
              <a:spcBef>
                <a:spcPts val="0"/>
              </a:spcBef>
              <a:spcAft>
                <a:spcPts val="0"/>
              </a:spcAft>
              <a:buSzPts val="1100"/>
              <a:buAutoNum type="alphaLcPeriod"/>
            </a:pPr>
            <a:r>
              <a:rPr lang="fr-FR" sz="1100" dirty="0"/>
              <a:t>Carrosserie </a:t>
            </a:r>
            <a:endParaRPr sz="1100" dirty="0">
              <a:solidFill>
                <a:schemeClr val="dk1"/>
              </a:solidFill>
            </a:endParaRPr>
          </a:p>
          <a:p>
            <a:pPr marL="457200" lvl="0" indent="-342900" algn="l" rtl="0">
              <a:spcBef>
                <a:spcPts val="0"/>
              </a:spcBef>
              <a:spcAft>
                <a:spcPts val="0"/>
              </a:spcAft>
              <a:buClr>
                <a:schemeClr val="accent1"/>
              </a:buClr>
              <a:buSzPts val="1800"/>
              <a:buFont typeface="Corbel"/>
              <a:buAutoNum type="arabicPeriod"/>
            </a:pPr>
            <a:r>
              <a:rPr lang="fr-FR" sz="1800" dirty="0"/>
              <a:t>S2 - Motorisation instrumentée (2h)</a:t>
            </a:r>
            <a:endParaRPr sz="1800" dirty="0"/>
          </a:p>
          <a:p>
            <a:pPr marL="914400" lvl="1" indent="-298450" algn="l" rtl="0">
              <a:spcBef>
                <a:spcPts val="0"/>
              </a:spcBef>
              <a:spcAft>
                <a:spcPts val="0"/>
              </a:spcAft>
              <a:buClr>
                <a:schemeClr val="dk1"/>
              </a:buClr>
              <a:buSzPts val="1100"/>
              <a:buFont typeface="Corbel"/>
              <a:buAutoNum type="alphaLcPeriod"/>
            </a:pPr>
            <a:r>
              <a:rPr lang="fr-FR" sz="1100" dirty="0">
                <a:solidFill>
                  <a:schemeClr val="dk1"/>
                </a:solidFill>
              </a:rPr>
              <a:t>Motorisation</a:t>
            </a:r>
            <a:endParaRPr sz="1100" dirty="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dirty="0">
                <a:solidFill>
                  <a:schemeClr val="dk1"/>
                </a:solidFill>
              </a:rPr>
              <a:t>Admission &amp; Echappement</a:t>
            </a:r>
            <a:endParaRPr sz="1100" dirty="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dirty="0">
                <a:solidFill>
                  <a:schemeClr val="dk1"/>
                </a:solidFill>
              </a:rPr>
              <a:t>Transmission secondaire</a:t>
            </a:r>
            <a:endParaRPr sz="1100" dirty="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dirty="0">
                <a:solidFill>
                  <a:schemeClr val="dk1"/>
                </a:solidFill>
              </a:rPr>
              <a:t>Refroidissement</a:t>
            </a:r>
            <a:endParaRPr sz="1100" dirty="0">
              <a:solidFill>
                <a:schemeClr val="dk1"/>
              </a:solidFill>
            </a:endParaRPr>
          </a:p>
          <a:p>
            <a:pPr marL="914400" lvl="1" indent="-298450" algn="l" rtl="0">
              <a:spcBef>
                <a:spcPts val="0"/>
              </a:spcBef>
              <a:spcAft>
                <a:spcPts val="0"/>
              </a:spcAft>
              <a:buClr>
                <a:schemeClr val="dk1"/>
              </a:buClr>
              <a:buSzPts val="1100"/>
              <a:buAutoNum type="alphaLcPeriod"/>
            </a:pPr>
            <a:r>
              <a:rPr lang="fr-FR" sz="1100" dirty="0">
                <a:solidFill>
                  <a:schemeClr val="dk1"/>
                </a:solidFill>
              </a:rPr>
              <a:t>Réservoir d’essence</a:t>
            </a:r>
            <a:endParaRPr sz="1100" dirty="0">
              <a:solidFill>
                <a:schemeClr val="dk1"/>
              </a:solidFill>
            </a:endParaRPr>
          </a:p>
          <a:p>
            <a:pPr marL="0" lvl="0" indent="0" algn="l" rtl="0">
              <a:spcBef>
                <a:spcPts val="0"/>
              </a:spcBef>
              <a:spcAft>
                <a:spcPts val="0"/>
              </a:spcAft>
              <a:buNone/>
            </a:pPr>
            <a:endParaRPr sz="1100" dirty="0"/>
          </a:p>
          <a:p>
            <a:pPr marL="457200" lvl="0" indent="0" algn="l" rtl="0">
              <a:spcBef>
                <a:spcPts val="0"/>
              </a:spcBef>
              <a:spcAft>
                <a:spcPts val="0"/>
              </a:spcAft>
              <a:buNone/>
            </a:pPr>
            <a:endParaRPr sz="2400" dirty="0"/>
          </a:p>
        </p:txBody>
      </p:sp>
      <p:sp>
        <p:nvSpPr>
          <p:cNvPr id="126" name="Google Shape;126;p1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Ordre du jour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20</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Moyeu arrière</a:t>
            </a:r>
            <a:endParaRPr dirty="0"/>
          </a:p>
        </p:txBody>
      </p:sp>
      <p:sp>
        <p:nvSpPr>
          <p:cNvPr id="7" name="ZoneTexte 6"/>
          <p:cNvSpPr txBox="1"/>
          <p:nvPr/>
        </p:nvSpPr>
        <p:spPr>
          <a:xfrm>
            <a:off x="6319793" y="1285875"/>
            <a:ext cx="2714625" cy="1815882"/>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
        <p:nvSpPr>
          <p:cNvPr id="9" name="Google Shape;372;p37"/>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solidFill>
                  <a:srgbClr val="980000"/>
                </a:solidFill>
              </a:rPr>
              <a:t>MCO</a:t>
            </a:r>
            <a:endParaRPr sz="1800" dirty="0">
              <a:solidFill>
                <a:srgbClr val="980000"/>
              </a:solidFill>
            </a:endParaRPr>
          </a:p>
        </p:txBody>
      </p:sp>
      <p:pic>
        <p:nvPicPr>
          <p:cNvPr id="10" name="Google Shape;373;p37"/>
          <p:cNvPicPr preferRelativeResize="0"/>
          <p:nvPr/>
        </p:nvPicPr>
        <p:blipFill>
          <a:blip r:embed="rId3">
            <a:alphaModFix/>
          </a:blip>
          <a:stretch>
            <a:fillRect/>
          </a:stretch>
        </p:blipFill>
        <p:spPr>
          <a:xfrm>
            <a:off x="8526100" y="44900"/>
            <a:ext cx="345325" cy="575525"/>
          </a:xfrm>
          <a:prstGeom prst="rect">
            <a:avLst/>
          </a:prstGeom>
          <a:noFill/>
          <a:ln>
            <a:noFill/>
          </a:ln>
        </p:spPr>
      </p:pic>
    </p:spTree>
    <p:extLst>
      <p:ext uri="{BB962C8B-B14F-4D97-AF65-F5344CB8AC3E}">
        <p14:creationId xmlns:p14="http://schemas.microsoft.com/office/powerpoint/2010/main" val="4181726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21</a:t>
            </a:fld>
            <a:endParaRPr/>
          </a:p>
        </p:txBody>
      </p:sp>
      <p:sp>
        <p:nvSpPr>
          <p:cNvPr id="339" name="Google Shape;339;p3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 arrière</a:t>
            </a:r>
            <a:endParaRPr dirty="0"/>
          </a:p>
        </p:txBody>
      </p:sp>
      <p:sp>
        <p:nvSpPr>
          <p:cNvPr id="7" name="ZoneTexte 6"/>
          <p:cNvSpPr txBox="1"/>
          <p:nvPr/>
        </p:nvSpPr>
        <p:spPr>
          <a:xfrm>
            <a:off x="6319793" y="1285875"/>
            <a:ext cx="2714625" cy="1815882"/>
          </a:xfrm>
          <a:prstGeom prst="rect">
            <a:avLst/>
          </a:prstGeom>
          <a:noFill/>
        </p:spPr>
        <p:txBody>
          <a:bodyPr wrap="square" rtlCol="0" anchor="t">
            <a:spAutoFit/>
          </a:bodyPr>
          <a:lstStyle/>
          <a:p>
            <a:r>
              <a:rPr lang="fr-FR" b="1" dirty="0"/>
              <a:t>Matériau : </a:t>
            </a:r>
            <a:r>
              <a:rPr lang="fr-FR" dirty="0"/>
              <a:t>7075 T6</a:t>
            </a:r>
          </a:p>
          <a:p>
            <a:endParaRPr lang="fr-FR" dirty="0"/>
          </a:p>
          <a:p>
            <a:r>
              <a:rPr lang="fr-FR" b="1" dirty="0"/>
              <a:t>Masse prévisionnelle : </a:t>
            </a:r>
            <a:r>
              <a:rPr lang="fr-FR" dirty="0" smtClean="0"/>
              <a:t>g</a:t>
            </a:r>
            <a:endParaRPr lang="fr-FR" dirty="0"/>
          </a:p>
          <a:p>
            <a:endParaRPr lang="fr-FR" dirty="0"/>
          </a:p>
          <a:p>
            <a:r>
              <a:rPr lang="fr-FR" b="1" dirty="0"/>
              <a:t>Partenaire concerné : </a:t>
            </a:r>
            <a:r>
              <a:rPr lang="fr-FR" dirty="0" err="1"/>
              <a:t>Boisard</a:t>
            </a:r>
            <a:endParaRPr lang="fr-FR" i="1" dirty="0" err="1"/>
          </a:p>
          <a:p>
            <a:endParaRPr lang="fr-FR" b="1" dirty="0"/>
          </a:p>
          <a:p>
            <a:r>
              <a:rPr lang="fr-FR" b="1" dirty="0"/>
              <a:t>Cas de charge :</a:t>
            </a:r>
            <a:r>
              <a:rPr lang="fr-FR" b="1" dirty="0">
                <a:solidFill>
                  <a:schemeClr val="tx1"/>
                </a:solidFill>
              </a:rPr>
              <a:t> </a:t>
            </a:r>
          </a:p>
          <a:p>
            <a:endParaRPr lang="fr-FR" dirty="0">
              <a:solidFill>
                <a:schemeClr val="tx1"/>
              </a:solidFill>
            </a:endParaRPr>
          </a:p>
        </p:txBody>
      </p:sp>
      <p:sp>
        <p:nvSpPr>
          <p:cNvPr id="8" name="Google Shape;263;p26"/>
          <p:cNvSpPr txBox="1"/>
          <p:nvPr/>
        </p:nvSpPr>
        <p:spPr>
          <a:xfrm>
            <a:off x="649958" y="1864781"/>
            <a:ext cx="2619936"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PHOTO FEA</a:t>
            </a:r>
            <a:endParaRPr sz="3000" b="1" dirty="0">
              <a:solidFill>
                <a:srgbClr val="00FF00"/>
              </a:solidFill>
            </a:endParaRPr>
          </a:p>
        </p:txBody>
      </p:sp>
      <p:sp>
        <p:nvSpPr>
          <p:cNvPr id="9" name="Google Shape;372;p37"/>
          <p:cNvSpPr txBox="1"/>
          <p:nvPr/>
        </p:nvSpPr>
        <p:spPr>
          <a:xfrm>
            <a:off x="7786300" y="134061"/>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solidFill>
                  <a:srgbClr val="980000"/>
                </a:solidFill>
              </a:rPr>
              <a:t>MCO</a:t>
            </a:r>
            <a:endParaRPr sz="1800" dirty="0">
              <a:solidFill>
                <a:srgbClr val="980000"/>
              </a:solidFill>
            </a:endParaRPr>
          </a:p>
        </p:txBody>
      </p:sp>
      <p:pic>
        <p:nvPicPr>
          <p:cNvPr id="10" name="Google Shape;373;p37"/>
          <p:cNvPicPr preferRelativeResize="0"/>
          <p:nvPr/>
        </p:nvPicPr>
        <p:blipFill>
          <a:blip r:embed="rId3">
            <a:alphaModFix/>
          </a:blip>
          <a:stretch>
            <a:fillRect/>
          </a:stretch>
        </p:blipFill>
        <p:spPr>
          <a:xfrm>
            <a:off x="8526100" y="44900"/>
            <a:ext cx="345325" cy="575525"/>
          </a:xfrm>
          <a:prstGeom prst="rect">
            <a:avLst/>
          </a:prstGeom>
          <a:noFill/>
          <a:ln>
            <a:noFill/>
          </a:ln>
        </p:spPr>
      </p:pic>
    </p:spTree>
    <p:extLst>
      <p:ext uri="{BB962C8B-B14F-4D97-AF65-F5344CB8AC3E}">
        <p14:creationId xmlns:p14="http://schemas.microsoft.com/office/powerpoint/2010/main" val="4176009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22</a:t>
            </a:fld>
            <a:endParaRPr/>
          </a:p>
        </p:txBody>
      </p:sp>
      <p:sp>
        <p:nvSpPr>
          <p:cNvPr id="380" name="Google Shape;380;p3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Bilan de masse : Roue équipée arrière</a:t>
            </a:r>
            <a:endParaRPr dirty="0"/>
          </a:p>
        </p:txBody>
      </p:sp>
      <p:pic>
        <p:nvPicPr>
          <p:cNvPr id="381" name="Google Shape;381;p38"/>
          <p:cNvPicPr preferRelativeResize="0"/>
          <p:nvPr/>
        </p:nvPicPr>
        <p:blipFill>
          <a:blip r:embed="rId3">
            <a:alphaModFix/>
          </a:blip>
          <a:stretch>
            <a:fillRect/>
          </a:stretch>
        </p:blipFill>
        <p:spPr>
          <a:xfrm>
            <a:off x="1852813" y="1087867"/>
            <a:ext cx="5438363" cy="3691667"/>
          </a:xfrm>
          <a:prstGeom prst="rect">
            <a:avLst/>
          </a:prstGeom>
          <a:noFill/>
          <a:ln>
            <a:noFill/>
          </a:ln>
        </p:spPr>
      </p:pic>
      <p:sp>
        <p:nvSpPr>
          <p:cNvPr id="382" name="Google Shape;382;p38"/>
          <p:cNvSpPr txBox="1"/>
          <p:nvPr/>
        </p:nvSpPr>
        <p:spPr>
          <a:xfrm>
            <a:off x="7926400" y="152024"/>
            <a:ext cx="7398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MCO</a:t>
            </a:r>
            <a:endParaRPr sz="1800">
              <a:solidFill>
                <a:srgbClr val="980000"/>
              </a:solidFill>
            </a:endParaRPr>
          </a:p>
        </p:txBody>
      </p:sp>
      <p:pic>
        <p:nvPicPr>
          <p:cNvPr id="383" name="Google Shape;383;p38"/>
          <p:cNvPicPr preferRelativeResize="0"/>
          <p:nvPr/>
        </p:nvPicPr>
        <p:blipFill>
          <a:blip r:embed="rId4">
            <a:alphaModFix/>
          </a:blip>
          <a:stretch>
            <a:fillRect/>
          </a:stretch>
        </p:blipFill>
        <p:spPr>
          <a:xfrm>
            <a:off x="8666200" y="62863"/>
            <a:ext cx="345325" cy="575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23</a:t>
            </a:fld>
            <a:endParaRPr/>
          </a:p>
        </p:txBody>
      </p:sp>
      <p:sp>
        <p:nvSpPr>
          <p:cNvPr id="390" name="Google Shape;390;p3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Barre anti-roulis</a:t>
            </a:r>
            <a:endParaRPr/>
          </a:p>
        </p:txBody>
      </p:sp>
      <p:sp>
        <p:nvSpPr>
          <p:cNvPr id="391" name="Google Shape;391;p39"/>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392" name="Google Shape;392;p39"/>
          <p:cNvPicPr preferRelativeResize="0"/>
          <p:nvPr/>
        </p:nvPicPr>
        <p:blipFill rotWithShape="1">
          <a:blip r:embed="rId3">
            <a:alphaModFix/>
          </a:blip>
          <a:srcRect l="46901"/>
          <a:stretch/>
        </p:blipFill>
        <p:spPr>
          <a:xfrm>
            <a:off x="8626875" y="46375"/>
            <a:ext cx="323501" cy="608500"/>
          </a:xfrm>
          <a:prstGeom prst="rect">
            <a:avLst/>
          </a:prstGeom>
          <a:noFill/>
          <a:ln>
            <a:noFill/>
          </a:ln>
        </p:spPr>
      </p:pic>
      <p:sp>
        <p:nvSpPr>
          <p:cNvPr id="393" name="Google Shape;393;p39"/>
          <p:cNvSpPr txBox="1">
            <a:spLocks noGrp="1"/>
          </p:cNvSpPr>
          <p:nvPr>
            <p:ph type="body" idx="1"/>
          </p:nvPr>
        </p:nvSpPr>
        <p:spPr>
          <a:xfrm>
            <a:off x="251550" y="681525"/>
            <a:ext cx="8856900" cy="36300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Meilleur comportement en virage</a:t>
            </a:r>
            <a:endParaRPr sz="2400"/>
          </a:p>
          <a:p>
            <a:pPr marL="457200" lvl="0" indent="-342900" algn="l" rtl="0">
              <a:spcBef>
                <a:spcPts val="560"/>
              </a:spcBef>
              <a:spcAft>
                <a:spcPts val="0"/>
              </a:spcAft>
              <a:buSzPts val="1800"/>
              <a:buChar char="•"/>
            </a:pPr>
            <a:r>
              <a:rPr lang="fr-FR" sz="1800" b="0"/>
              <a:t>Contrôler les transferts de charge latéraux pour maximiser l’adhérence en virage</a:t>
            </a:r>
            <a:endParaRPr sz="1800" b="0"/>
          </a:p>
          <a:p>
            <a:pPr marL="457200" lvl="0" indent="-342900" algn="l" rtl="0">
              <a:spcBef>
                <a:spcPts val="0"/>
              </a:spcBef>
              <a:spcAft>
                <a:spcPts val="0"/>
              </a:spcAft>
              <a:buSzPts val="1800"/>
              <a:buChar char="•"/>
            </a:pPr>
            <a:r>
              <a:rPr lang="fr-FR" sz="1800" b="0"/>
              <a:t>Rigidifier le véhicule en roulis</a:t>
            </a:r>
            <a:endParaRPr sz="1800" b="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Font typeface="Corbel"/>
              <a:buChar char="•"/>
            </a:pPr>
            <a:r>
              <a:rPr lang="fr-FR" sz="1800" b="0"/>
              <a:t>2 barres, pour plus de flexibilité des réglages et pour le roll gradient (5,7 °/g sans barre)</a:t>
            </a:r>
            <a:endParaRPr sz="1800" b="0"/>
          </a:p>
          <a:p>
            <a:pPr marL="457200" lvl="0" indent="-342900" algn="l" rtl="0">
              <a:spcBef>
                <a:spcPts val="0"/>
              </a:spcBef>
              <a:spcAft>
                <a:spcPts val="0"/>
              </a:spcAft>
              <a:buSzPts val="1800"/>
              <a:buFont typeface="Corbel"/>
              <a:buChar char="•"/>
            </a:pPr>
            <a:r>
              <a:rPr lang="fr-FR" sz="1800" b="0"/>
              <a:t>Raideur ramenée à la roue de 105 N/mm à l’avant et 97 N/mm à l’arrière, pour un roll gradient de 1,4°/g</a:t>
            </a: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560"/>
              </a:spcBef>
              <a:spcAft>
                <a:spcPts val="0"/>
              </a:spcAft>
              <a:buSzPts val="1800"/>
              <a:buChar char="•"/>
            </a:pPr>
            <a:r>
              <a:rPr lang="fr-FR" sz="1800" b="0"/>
              <a:t>Déterminer les efforts sur les bras pour les dimensionner</a:t>
            </a:r>
            <a:endParaRPr sz="1800" b="0"/>
          </a:p>
          <a:p>
            <a:pPr marL="457200" lvl="0" indent="-342900" algn="l" rtl="0">
              <a:spcBef>
                <a:spcPts val="0"/>
              </a:spcBef>
              <a:spcAft>
                <a:spcPts val="0"/>
              </a:spcAft>
              <a:buSzPts val="1800"/>
              <a:buChar char="•"/>
            </a:pPr>
            <a:r>
              <a:rPr lang="fr-FR" sz="1800" b="0"/>
              <a:t>Efforts sur la barre</a:t>
            </a:r>
            <a:endParaRPr sz="1800" b="0"/>
          </a:p>
          <a:p>
            <a:pPr marL="0" lvl="0" indent="0" algn="l" rtl="0">
              <a:spcBef>
                <a:spcPts val="560"/>
              </a:spcBef>
              <a:spcAft>
                <a:spcPts val="0"/>
              </a:spcAft>
              <a:buNone/>
            </a:pP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24</a:t>
            </a:fld>
            <a:endParaRPr/>
          </a:p>
        </p:txBody>
      </p:sp>
      <p:sp>
        <p:nvSpPr>
          <p:cNvPr id="400" name="Google Shape;400;p4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Barre anti-roulis</a:t>
            </a:r>
            <a:endParaRPr/>
          </a:p>
        </p:txBody>
      </p:sp>
      <p:sp>
        <p:nvSpPr>
          <p:cNvPr id="401" name="Google Shape;401;p40"/>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402" name="Google Shape;402;p40"/>
          <p:cNvPicPr preferRelativeResize="0"/>
          <p:nvPr/>
        </p:nvPicPr>
        <p:blipFill rotWithShape="1">
          <a:blip r:embed="rId3">
            <a:alphaModFix/>
          </a:blip>
          <a:srcRect l="46901"/>
          <a:stretch/>
        </p:blipFill>
        <p:spPr>
          <a:xfrm>
            <a:off x="8626875" y="46375"/>
            <a:ext cx="323501" cy="608500"/>
          </a:xfrm>
          <a:prstGeom prst="rect">
            <a:avLst/>
          </a:prstGeom>
          <a:noFill/>
          <a:ln>
            <a:noFill/>
          </a:ln>
        </p:spPr>
      </p:pic>
      <p:pic>
        <p:nvPicPr>
          <p:cNvPr id="403" name="Google Shape;403;p40"/>
          <p:cNvPicPr preferRelativeResize="0"/>
          <p:nvPr/>
        </p:nvPicPr>
        <p:blipFill>
          <a:blip r:embed="rId4">
            <a:alphaModFix/>
          </a:blip>
          <a:stretch>
            <a:fillRect/>
          </a:stretch>
        </p:blipFill>
        <p:spPr>
          <a:xfrm>
            <a:off x="1657825" y="681517"/>
            <a:ext cx="6392076" cy="41571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25</a:t>
            </a:fld>
            <a:endParaRPr/>
          </a:p>
        </p:txBody>
      </p:sp>
      <p:sp>
        <p:nvSpPr>
          <p:cNvPr id="410" name="Google Shape;410;p4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Barre anti-roulis</a:t>
            </a:r>
            <a:endParaRPr/>
          </a:p>
        </p:txBody>
      </p:sp>
      <p:sp>
        <p:nvSpPr>
          <p:cNvPr id="411" name="Google Shape;411;p41"/>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412" name="Google Shape;412;p41"/>
          <p:cNvPicPr preferRelativeResize="0"/>
          <p:nvPr/>
        </p:nvPicPr>
        <p:blipFill rotWithShape="1">
          <a:blip r:embed="rId3">
            <a:alphaModFix/>
          </a:blip>
          <a:srcRect l="46901"/>
          <a:stretch/>
        </p:blipFill>
        <p:spPr>
          <a:xfrm>
            <a:off x="8626875" y="46375"/>
            <a:ext cx="323501" cy="608500"/>
          </a:xfrm>
          <a:prstGeom prst="rect">
            <a:avLst/>
          </a:prstGeom>
          <a:noFill/>
          <a:ln>
            <a:noFill/>
          </a:ln>
        </p:spPr>
      </p:pic>
      <p:sp>
        <p:nvSpPr>
          <p:cNvPr id="413" name="Google Shape;413;p41"/>
          <p:cNvSpPr txBox="1">
            <a:spLocks noGrp="1"/>
          </p:cNvSpPr>
          <p:nvPr>
            <p:ph type="body" idx="1"/>
          </p:nvPr>
        </p:nvSpPr>
        <p:spPr>
          <a:xfrm>
            <a:off x="251550" y="681525"/>
            <a:ext cx="8640900" cy="36300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800"/>
              <a:t>Barre avant :</a:t>
            </a:r>
            <a:endParaRPr sz="1800"/>
          </a:p>
          <a:p>
            <a:pPr marL="457200" lvl="0" indent="-342900" algn="l" rtl="0">
              <a:spcBef>
                <a:spcPts val="560"/>
              </a:spcBef>
              <a:spcAft>
                <a:spcPts val="0"/>
              </a:spcAft>
              <a:buSzPts val="1800"/>
              <a:buChar char="•"/>
            </a:pPr>
            <a:r>
              <a:rPr lang="fr-FR" sz="1800" b="0"/>
              <a:t>Dimensions : D=16 mm    d=13.5 mm</a:t>
            </a:r>
            <a:endParaRPr sz="1800" b="0"/>
          </a:p>
          <a:p>
            <a:pPr marL="457200" lvl="0" indent="-342900" algn="l" rtl="0">
              <a:spcBef>
                <a:spcPts val="560"/>
              </a:spcBef>
              <a:spcAft>
                <a:spcPts val="0"/>
              </a:spcAft>
              <a:buSzPts val="1800"/>
              <a:buChar char="•"/>
            </a:pPr>
            <a:r>
              <a:rPr lang="fr-FR" sz="1800" b="0"/>
              <a:t>Raideur minimale : 62 N/mm</a:t>
            </a:r>
            <a:endParaRPr sz="1800" b="0"/>
          </a:p>
          <a:p>
            <a:pPr marL="457200" lvl="0" indent="-342900" algn="l" rtl="0">
              <a:spcBef>
                <a:spcPts val="560"/>
              </a:spcBef>
              <a:spcAft>
                <a:spcPts val="0"/>
              </a:spcAft>
              <a:buSzPts val="1800"/>
              <a:buChar char="•"/>
            </a:pPr>
            <a:r>
              <a:rPr lang="fr-FR" sz="1800" b="0"/>
              <a:t>Raideur maximale : 215 N/mm</a:t>
            </a:r>
            <a:endParaRPr sz="1800" b="0"/>
          </a:p>
          <a:p>
            <a:pPr marL="457200" lvl="0" indent="-342900" algn="l" rtl="0">
              <a:spcBef>
                <a:spcPts val="0"/>
              </a:spcBef>
              <a:spcAft>
                <a:spcPts val="0"/>
              </a:spcAft>
              <a:buSzPts val="1800"/>
              <a:buChar char="•"/>
            </a:pPr>
            <a:r>
              <a:rPr lang="fr-FR" sz="1800" b="0"/>
              <a:t>Masse : 880 g</a:t>
            </a:r>
            <a:endParaRPr sz="1800" b="0"/>
          </a:p>
          <a:p>
            <a:pPr marL="0" lvl="0" indent="0" algn="l" rtl="0">
              <a:spcBef>
                <a:spcPts val="560"/>
              </a:spcBef>
              <a:spcAft>
                <a:spcPts val="0"/>
              </a:spcAft>
              <a:buNone/>
            </a:pPr>
            <a:r>
              <a:rPr lang="fr-FR" sz="1800"/>
              <a:t>Barre arrière :</a:t>
            </a:r>
            <a:endParaRPr sz="1800"/>
          </a:p>
          <a:p>
            <a:pPr marL="457200" lvl="0" indent="-342900" algn="l" rtl="0">
              <a:spcBef>
                <a:spcPts val="560"/>
              </a:spcBef>
              <a:spcAft>
                <a:spcPts val="0"/>
              </a:spcAft>
              <a:buSzPts val="1800"/>
              <a:buChar char="•"/>
            </a:pPr>
            <a:r>
              <a:rPr lang="fr-FR" sz="1800" b="0"/>
              <a:t>Dimensions : D=15 mm    d=12 mm</a:t>
            </a:r>
            <a:endParaRPr sz="1800" b="0"/>
          </a:p>
          <a:p>
            <a:pPr marL="457200" lvl="0" indent="-342900" algn="l" rtl="0">
              <a:spcBef>
                <a:spcPts val="560"/>
              </a:spcBef>
              <a:spcAft>
                <a:spcPts val="0"/>
              </a:spcAft>
              <a:buSzPts val="1800"/>
              <a:buChar char="•"/>
            </a:pPr>
            <a:r>
              <a:rPr lang="fr-FR" sz="1800" b="0"/>
              <a:t>Raideur minimale : 58 N/mm</a:t>
            </a:r>
            <a:endParaRPr sz="1800" b="0"/>
          </a:p>
          <a:p>
            <a:pPr marL="457200" lvl="0" indent="-342900" algn="l" rtl="0">
              <a:spcBef>
                <a:spcPts val="560"/>
              </a:spcBef>
              <a:spcAft>
                <a:spcPts val="0"/>
              </a:spcAft>
              <a:buSzPts val="1800"/>
              <a:buChar char="•"/>
            </a:pPr>
            <a:r>
              <a:rPr lang="fr-FR" sz="1800" b="0"/>
              <a:t>Raideur maximale : 198 N/mm</a:t>
            </a:r>
            <a:endParaRPr sz="1800" b="0"/>
          </a:p>
          <a:p>
            <a:pPr marL="457200" lvl="0" indent="-342900" algn="l" rtl="0">
              <a:spcBef>
                <a:spcPts val="0"/>
              </a:spcBef>
              <a:spcAft>
                <a:spcPts val="0"/>
              </a:spcAft>
              <a:buSzPts val="1800"/>
              <a:buChar char="•"/>
            </a:pPr>
            <a:r>
              <a:rPr lang="fr-FR" sz="1800" b="0"/>
              <a:t>Masse : 970 g</a:t>
            </a:r>
            <a:endParaRPr sz="1800" b="0"/>
          </a:p>
          <a:p>
            <a:pPr marL="0" lvl="0" indent="0" algn="l" rtl="0">
              <a:spcBef>
                <a:spcPts val="560"/>
              </a:spcBef>
              <a:spcAft>
                <a:spcPts val="0"/>
              </a:spcAft>
              <a:buClr>
                <a:schemeClr val="dk1"/>
              </a:buClr>
              <a:buSzPts val="1100"/>
              <a:buFont typeface="Arial"/>
              <a:buNone/>
            </a:pPr>
            <a:endParaRPr sz="1800" b="0"/>
          </a:p>
          <a:p>
            <a:pPr marL="0" lvl="0" indent="0" algn="l" rtl="0">
              <a:spcBef>
                <a:spcPts val="560"/>
              </a:spcBef>
              <a:spcAft>
                <a:spcPts val="0"/>
              </a:spcAft>
              <a:buNone/>
            </a:pP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26</a:t>
            </a:fld>
            <a:endParaRPr/>
          </a:p>
        </p:txBody>
      </p:sp>
      <p:sp>
        <p:nvSpPr>
          <p:cNvPr id="420" name="Google Shape;420;p4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Barre anti-roulis</a:t>
            </a:r>
            <a:endParaRPr/>
          </a:p>
        </p:txBody>
      </p:sp>
      <p:sp>
        <p:nvSpPr>
          <p:cNvPr id="421" name="Google Shape;421;p42"/>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422" name="Google Shape;422;p42"/>
          <p:cNvPicPr preferRelativeResize="0"/>
          <p:nvPr/>
        </p:nvPicPr>
        <p:blipFill rotWithShape="1">
          <a:blip r:embed="rId3">
            <a:alphaModFix/>
          </a:blip>
          <a:srcRect l="46901"/>
          <a:stretch/>
        </p:blipFill>
        <p:spPr>
          <a:xfrm>
            <a:off x="8626875" y="46375"/>
            <a:ext cx="323501" cy="608500"/>
          </a:xfrm>
          <a:prstGeom prst="rect">
            <a:avLst/>
          </a:prstGeom>
          <a:noFill/>
          <a:ln>
            <a:noFill/>
          </a:ln>
        </p:spPr>
      </p:pic>
      <p:sp>
        <p:nvSpPr>
          <p:cNvPr id="423" name="Google Shape;423;p42"/>
          <p:cNvSpPr txBox="1">
            <a:spLocks noGrp="1"/>
          </p:cNvSpPr>
          <p:nvPr>
            <p:ph type="body" idx="1"/>
          </p:nvPr>
        </p:nvSpPr>
        <p:spPr>
          <a:xfrm>
            <a:off x="251550" y="681525"/>
            <a:ext cx="8640900" cy="36300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800"/>
              <a:t>Bras :</a:t>
            </a:r>
            <a:endParaRPr sz="1800"/>
          </a:p>
          <a:p>
            <a:pPr marL="457200" lvl="0" indent="-342900" algn="l" rtl="0">
              <a:spcBef>
                <a:spcPts val="560"/>
              </a:spcBef>
              <a:spcAft>
                <a:spcPts val="0"/>
              </a:spcAft>
              <a:buSzPts val="1800"/>
              <a:buChar char="•"/>
            </a:pPr>
            <a:r>
              <a:rPr lang="fr-FR" sz="1800" b="0"/>
              <a:t>Masse : 1400g pour les 8</a:t>
            </a:r>
            <a:endParaRPr sz="1800" b="0"/>
          </a:p>
          <a:p>
            <a:pPr marL="0" lvl="0" indent="0" algn="l" rtl="0">
              <a:spcBef>
                <a:spcPts val="560"/>
              </a:spcBef>
              <a:spcAft>
                <a:spcPts val="0"/>
              </a:spcAft>
              <a:buNone/>
            </a:pPr>
            <a:endParaRPr sz="1800" b="0"/>
          </a:p>
          <a:p>
            <a:pPr marL="0" lvl="0" indent="0" algn="l" rtl="0">
              <a:spcBef>
                <a:spcPts val="560"/>
              </a:spcBef>
              <a:spcAft>
                <a:spcPts val="0"/>
              </a:spcAft>
              <a:buNone/>
            </a:pPr>
            <a:r>
              <a:rPr lang="fr-FR" sz="1800"/>
              <a:t>Masse totale du système anti-roulis :</a:t>
            </a:r>
            <a:endParaRPr sz="1800"/>
          </a:p>
          <a:p>
            <a:pPr marL="457200" lvl="0" indent="-342900" algn="l" rtl="0">
              <a:spcBef>
                <a:spcPts val="560"/>
              </a:spcBef>
              <a:spcAft>
                <a:spcPts val="0"/>
              </a:spcAft>
              <a:buSzPts val="1800"/>
              <a:buChar char="•"/>
            </a:pPr>
            <a:r>
              <a:rPr lang="fr-FR" sz="1800" b="0"/>
              <a:t>m=3,2 kg</a:t>
            </a:r>
            <a:endParaRPr sz="1800" b="0"/>
          </a:p>
          <a:p>
            <a:pPr marL="457200" lvl="0" indent="-342900" algn="l" rtl="0">
              <a:spcBef>
                <a:spcPts val="560"/>
              </a:spcBef>
              <a:spcAft>
                <a:spcPts val="0"/>
              </a:spcAft>
              <a:buSzPts val="1800"/>
              <a:buChar char="•"/>
            </a:pPr>
            <a:r>
              <a:rPr lang="fr-FR" sz="1800" b="0"/>
              <a:t>Masse des biellettes + chappes?</a:t>
            </a:r>
            <a:endParaRPr sz="1800"/>
          </a:p>
          <a:p>
            <a:pPr marL="0" lvl="0" indent="0" algn="l" rtl="0">
              <a:spcBef>
                <a:spcPts val="560"/>
              </a:spcBef>
              <a:spcAft>
                <a:spcPts val="0"/>
              </a:spcAft>
              <a:buNone/>
            </a:pPr>
            <a:endParaRPr sz="1800"/>
          </a:p>
          <a:p>
            <a:pPr marL="0" lvl="0" indent="0" algn="l" rtl="0">
              <a:spcBef>
                <a:spcPts val="560"/>
              </a:spcBef>
              <a:spcAft>
                <a:spcPts val="0"/>
              </a:spcAft>
              <a:buNone/>
            </a:pP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27</a:t>
            </a:fld>
            <a:endParaRPr/>
          </a:p>
        </p:txBody>
      </p:sp>
      <p:sp>
        <p:nvSpPr>
          <p:cNvPr id="430" name="Google Shape;430;p4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Suspensions</a:t>
            </a:r>
            <a:endParaRPr/>
          </a:p>
        </p:txBody>
      </p:sp>
      <p:pic>
        <p:nvPicPr>
          <p:cNvPr id="431" name="Google Shape;431;p43"/>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432" name="Google Shape;432;p43"/>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graphicFrame>
        <p:nvGraphicFramePr>
          <p:cNvPr id="7" name="Tableau 6"/>
          <p:cNvGraphicFramePr>
            <a:graphicFrameLocks noGrp="1"/>
          </p:cNvGraphicFramePr>
          <p:nvPr>
            <p:extLst>
              <p:ext uri="{D42A27DB-BD31-4B8C-83A1-F6EECF244321}">
                <p14:modId xmlns:p14="http://schemas.microsoft.com/office/powerpoint/2010/main" val="4229047765"/>
              </p:ext>
            </p:extLst>
          </p:nvPr>
        </p:nvGraphicFramePr>
        <p:xfrm>
          <a:off x="1258696" y="1505268"/>
          <a:ext cx="7213954" cy="2199197"/>
        </p:xfrm>
        <a:graphic>
          <a:graphicData uri="http://schemas.openxmlformats.org/drawingml/2006/table">
            <a:tbl>
              <a:tblPr firstRow="1" bandRow="1">
                <a:tableStyleId>{5C22544A-7EE6-4342-B048-85BDC9FD1C3A}</a:tableStyleId>
              </a:tblPr>
              <a:tblGrid>
                <a:gridCol w="3606977">
                  <a:extLst>
                    <a:ext uri="{9D8B030D-6E8A-4147-A177-3AD203B41FA5}">
                      <a16:colId xmlns:a16="http://schemas.microsoft.com/office/drawing/2014/main" xmlns="" val="594091192"/>
                    </a:ext>
                  </a:extLst>
                </a:gridCol>
                <a:gridCol w="3606977">
                  <a:extLst>
                    <a:ext uri="{9D8B030D-6E8A-4147-A177-3AD203B41FA5}">
                      <a16:colId xmlns:a16="http://schemas.microsoft.com/office/drawing/2014/main" xmlns="" val="421634816"/>
                    </a:ext>
                  </a:extLst>
                </a:gridCol>
              </a:tblGrid>
              <a:tr h="314171">
                <a:tc>
                  <a:txBody>
                    <a:bodyPr/>
                    <a:lstStyle/>
                    <a:p>
                      <a:pPr algn="ctr"/>
                      <a:r>
                        <a:rPr lang="fr-FR" dirty="0"/>
                        <a:t>Véhicule</a:t>
                      </a:r>
                    </a:p>
                  </a:txBody>
                  <a:tcPr/>
                </a:tc>
                <a:tc>
                  <a:txBody>
                    <a:bodyPr/>
                    <a:lstStyle/>
                    <a:p>
                      <a:pPr algn="ctr"/>
                      <a:r>
                        <a:rPr lang="fr-FR" dirty="0"/>
                        <a:t>Choix de conception/ d’architecture</a:t>
                      </a:r>
                    </a:p>
                  </a:txBody>
                  <a:tcPr/>
                </a:tc>
                <a:extLst>
                  <a:ext uri="{0D108BD9-81ED-4DB2-BD59-A6C34878D82A}">
                    <a16:rowId xmlns:a16="http://schemas.microsoft.com/office/drawing/2014/main" xmlns="" val="4126355754"/>
                  </a:ext>
                </a:extLst>
              </a:tr>
              <a:tr h="314171">
                <a:tc>
                  <a:txBody>
                    <a:bodyPr/>
                    <a:lstStyle/>
                    <a:p>
                      <a:pPr algn="ctr"/>
                      <a:r>
                        <a:rPr lang="fr-FR" dirty="0" err="1"/>
                        <a:t>Dynamix</a:t>
                      </a:r>
                      <a:endParaRPr lang="fr-FR" dirty="0"/>
                    </a:p>
                  </a:txBody>
                  <a:tcPr/>
                </a:tc>
                <a:tc>
                  <a:txBody>
                    <a:bodyPr/>
                    <a:lstStyle/>
                    <a:p>
                      <a:pPr lvl="0" algn="ctr">
                        <a:buNone/>
                      </a:pPr>
                      <a:r>
                        <a:rPr lang="fr-FR" sz="1400" b="0" i="0" u="none" strike="noStrike" noProof="0" dirty="0" smtClean="0">
                          <a:solidFill>
                            <a:srgbClr val="000000"/>
                          </a:solidFill>
                          <a:latin typeface="+mn-lt"/>
                        </a:rPr>
                        <a:t>-</a:t>
                      </a:r>
                      <a:endParaRPr lang="en-US" dirty="0"/>
                    </a:p>
                  </a:txBody>
                  <a:tcPr/>
                </a:tc>
                <a:extLst>
                  <a:ext uri="{0D108BD9-81ED-4DB2-BD59-A6C34878D82A}">
                    <a16:rowId xmlns:a16="http://schemas.microsoft.com/office/drawing/2014/main" xmlns="" val="635365987"/>
                  </a:ext>
                </a:extLst>
              </a:tr>
              <a:tr h="314171">
                <a:tc>
                  <a:txBody>
                    <a:bodyPr/>
                    <a:lstStyle/>
                    <a:p>
                      <a:pPr algn="ctr"/>
                      <a:r>
                        <a:rPr lang="fr-FR" dirty="0" err="1"/>
                        <a:t>Atomix</a:t>
                      </a:r>
                      <a:endParaRPr lang="fr-FR" dirty="0"/>
                    </a:p>
                  </a:txBody>
                  <a:tcPr/>
                </a:tc>
                <a:tc>
                  <a:txBody>
                    <a:bodyPr/>
                    <a:lstStyle/>
                    <a:p>
                      <a:pPr lvl="0" algn="ctr">
                        <a:buNone/>
                      </a:pPr>
                      <a:r>
                        <a:rPr lang="fr-FR" sz="1400" b="0" i="0" u="none" strike="noStrike" noProof="0" dirty="0" smtClean="0">
                          <a:solidFill>
                            <a:srgbClr val="000000"/>
                          </a:solidFill>
                          <a:latin typeface="+mn-lt"/>
                        </a:rPr>
                        <a:t>Avant Poussant / Arrière Poussant</a:t>
                      </a:r>
                      <a:endParaRPr lang="en-US" dirty="0"/>
                    </a:p>
                  </a:txBody>
                  <a:tcPr/>
                </a:tc>
                <a:extLst>
                  <a:ext uri="{0D108BD9-81ED-4DB2-BD59-A6C34878D82A}">
                    <a16:rowId xmlns:a16="http://schemas.microsoft.com/office/drawing/2014/main" xmlns="" val="2303818336"/>
                  </a:ext>
                </a:extLst>
              </a:tr>
              <a:tr h="314171">
                <a:tc>
                  <a:txBody>
                    <a:bodyPr/>
                    <a:lstStyle/>
                    <a:p>
                      <a:pPr algn="ctr"/>
                      <a:r>
                        <a:rPr lang="fr-FR" dirty="0" err="1"/>
                        <a:t>Kinétix</a:t>
                      </a:r>
                      <a:endParaRPr lang="fr-FR" dirty="0"/>
                    </a:p>
                  </a:txBody>
                  <a:tcPr/>
                </a:tc>
                <a:tc>
                  <a:txBody>
                    <a:bodyPr/>
                    <a:lstStyle/>
                    <a:p>
                      <a:pPr lvl="0" algn="ctr">
                        <a:buNone/>
                      </a:pPr>
                      <a:r>
                        <a:rPr lang="fr-FR" sz="1400" b="0" i="0" u="none" strike="noStrike" noProof="0" dirty="0" smtClean="0">
                          <a:solidFill>
                            <a:srgbClr val="000000"/>
                          </a:solidFill>
                          <a:latin typeface="+mn-lt"/>
                        </a:rPr>
                        <a:t>-</a:t>
                      </a:r>
                      <a:endParaRPr lang="en-US" dirty="0"/>
                    </a:p>
                  </a:txBody>
                  <a:tcPr/>
                </a:tc>
                <a:extLst>
                  <a:ext uri="{0D108BD9-81ED-4DB2-BD59-A6C34878D82A}">
                    <a16:rowId xmlns:a16="http://schemas.microsoft.com/office/drawing/2014/main" xmlns="" val="2436741669"/>
                  </a:ext>
                </a:extLst>
              </a:tr>
              <a:tr h="314171">
                <a:tc>
                  <a:txBody>
                    <a:bodyPr/>
                    <a:lstStyle/>
                    <a:p>
                      <a:pPr algn="ctr"/>
                      <a:r>
                        <a:rPr lang="fr-FR" dirty="0" err="1"/>
                        <a:t>Olympix</a:t>
                      </a:r>
                      <a:endParaRPr lang="fr-FR" dirty="0"/>
                    </a:p>
                  </a:txBody>
                  <a:tcPr/>
                </a:tc>
                <a:tc>
                  <a:txBody>
                    <a:bodyPr/>
                    <a:lstStyle/>
                    <a:p>
                      <a:pPr lvl="0" algn="ctr">
                        <a:buNone/>
                      </a:pPr>
                      <a:r>
                        <a:rPr lang="fr-FR" sz="1400" b="0" i="0" u="none" strike="noStrike" noProof="0" dirty="0" smtClean="0">
                          <a:solidFill>
                            <a:srgbClr val="000000"/>
                          </a:solidFill>
                          <a:latin typeface="+mn-lt"/>
                        </a:rPr>
                        <a:t>Avant Tirant / Arrière Poussant</a:t>
                      </a:r>
                      <a:endParaRPr lang="en-US" dirty="0"/>
                    </a:p>
                  </a:txBody>
                  <a:tcPr/>
                </a:tc>
                <a:extLst>
                  <a:ext uri="{0D108BD9-81ED-4DB2-BD59-A6C34878D82A}">
                    <a16:rowId xmlns:a16="http://schemas.microsoft.com/office/drawing/2014/main" xmlns="" val="3233850838"/>
                  </a:ext>
                </a:extLst>
              </a:tr>
              <a:tr h="314171">
                <a:tc>
                  <a:txBody>
                    <a:bodyPr/>
                    <a:lstStyle/>
                    <a:p>
                      <a:pPr algn="ctr"/>
                      <a:r>
                        <a:rPr lang="fr-FR" dirty="0" err="1"/>
                        <a:t>Vulcanix</a:t>
                      </a:r>
                      <a:endParaRPr lang="fr-FR" dirty="0"/>
                    </a:p>
                  </a:txBody>
                  <a:tcPr/>
                </a:tc>
                <a:tc>
                  <a:txBody>
                    <a:bodyPr/>
                    <a:lstStyle/>
                    <a:p>
                      <a:pPr lvl="0" algn="ctr">
                        <a:buNone/>
                      </a:pPr>
                      <a:r>
                        <a:rPr lang="fr-FR" sz="1400" b="0" i="0" u="none" strike="noStrike" noProof="0" dirty="0" smtClean="0">
                          <a:solidFill>
                            <a:srgbClr val="000000"/>
                          </a:solidFill>
                          <a:latin typeface="+mn-lt"/>
                        </a:rPr>
                        <a:t>Avant Tirant / Arrière Poussant</a:t>
                      </a:r>
                      <a:endParaRPr lang="en-US" dirty="0"/>
                    </a:p>
                  </a:txBody>
                  <a:tcPr/>
                </a:tc>
                <a:extLst>
                  <a:ext uri="{0D108BD9-81ED-4DB2-BD59-A6C34878D82A}">
                    <a16:rowId xmlns:a16="http://schemas.microsoft.com/office/drawing/2014/main" xmlns="" val="4142786659"/>
                  </a:ext>
                </a:extLst>
              </a:tr>
              <a:tr h="314171">
                <a:tc>
                  <a:txBody>
                    <a:bodyPr/>
                    <a:lstStyle/>
                    <a:p>
                      <a:pPr algn="ctr"/>
                      <a:r>
                        <a:rPr lang="fr-FR" dirty="0" err="1" smtClean="0"/>
                        <a:t>Optimus</a:t>
                      </a:r>
                      <a:endParaRPr lang="fr-FR" dirty="0"/>
                    </a:p>
                  </a:txBody>
                  <a:tcPr/>
                </a:tc>
                <a:tc>
                  <a:txBody>
                    <a:bodyPr/>
                    <a:lstStyle/>
                    <a:p>
                      <a:pPr lvl="0" algn="ctr">
                        <a:buNone/>
                      </a:pPr>
                      <a:r>
                        <a:rPr lang="fr-FR" sz="1400" b="0" i="0" u="none" strike="noStrike" noProof="0" dirty="0" smtClean="0">
                          <a:solidFill>
                            <a:srgbClr val="000000"/>
                          </a:solidFill>
                          <a:latin typeface="+mn-lt"/>
                        </a:rPr>
                        <a:t>Avant Poussant / Arrière Poussant</a:t>
                      </a:r>
                      <a:endParaRPr lang="en-US" dirty="0"/>
                    </a:p>
                  </a:txBody>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28</a:t>
            </a:fld>
            <a:endParaRPr/>
          </a:p>
        </p:txBody>
      </p:sp>
      <p:sp>
        <p:nvSpPr>
          <p:cNvPr id="440" name="Google Shape;440;p4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Suspensions</a:t>
            </a:r>
            <a:endParaRPr/>
          </a:p>
        </p:txBody>
      </p:sp>
      <p:pic>
        <p:nvPicPr>
          <p:cNvPr id="441" name="Google Shape;441;p44"/>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442" name="Google Shape;442;p44"/>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sp>
        <p:nvSpPr>
          <p:cNvPr id="443" name="Google Shape;443;p44"/>
          <p:cNvSpPr txBox="1">
            <a:spLocks noGrp="1"/>
          </p:cNvSpPr>
          <p:nvPr>
            <p:ph type="body" idx="1"/>
          </p:nvPr>
        </p:nvSpPr>
        <p:spPr>
          <a:xfrm>
            <a:off x="251550" y="749224"/>
            <a:ext cx="8640900" cy="37287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endParaRPr sz="2400"/>
          </a:p>
          <a:p>
            <a:pPr marL="457200" lvl="0" indent="-342900" algn="l" rtl="0">
              <a:spcBef>
                <a:spcPts val="560"/>
              </a:spcBef>
              <a:spcAft>
                <a:spcPts val="0"/>
              </a:spcAft>
              <a:buSzPts val="1800"/>
              <a:buFont typeface="Corbel"/>
              <a:buChar char="•"/>
            </a:pPr>
            <a:r>
              <a:rPr lang="fr-FR" sz="1800"/>
              <a:t>Choix d’une architecture permettant la mise en place d’une Barre Anti Roulis.</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Font typeface="Corbel"/>
              <a:buChar char="•"/>
            </a:pPr>
            <a:r>
              <a:rPr lang="fr-FR" sz="1800" b="0"/>
              <a:t>Position des suspensions à l’avant fixe.</a:t>
            </a: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0"/>
              </a:spcBef>
              <a:spcAft>
                <a:spcPts val="0"/>
              </a:spcAft>
              <a:buSzPts val="1800"/>
              <a:buFont typeface="Corbel"/>
              <a:buChar char="•"/>
            </a:pPr>
            <a:r>
              <a:rPr lang="fr-FR" sz="1800" b="0"/>
              <a:t>Etude de la cinématique sur LOTUS (évolution du motion ratio). </a:t>
            </a:r>
            <a:endParaRPr sz="1800" b="0"/>
          </a:p>
          <a:p>
            <a:pPr marL="457200" lvl="0" indent="-342900" algn="l" rtl="0">
              <a:spcBef>
                <a:spcPts val="0"/>
              </a:spcBef>
              <a:spcAft>
                <a:spcPts val="0"/>
              </a:spcAft>
              <a:buSzPts val="1800"/>
              <a:buFont typeface="Corbel"/>
              <a:buChar char="•"/>
            </a:pPr>
            <a:r>
              <a:rPr lang="fr-FR" sz="1800" b="0"/>
              <a:t>Conception des pièces</a:t>
            </a:r>
            <a:endParaRPr sz="1800" b="0"/>
          </a:p>
          <a:p>
            <a:pPr marL="457200" lvl="0" indent="-342900" algn="l" rtl="0">
              <a:spcBef>
                <a:spcPts val="0"/>
              </a:spcBef>
              <a:spcAft>
                <a:spcPts val="0"/>
              </a:spcAft>
              <a:buSzPts val="1800"/>
              <a:buFont typeface="Corbel"/>
              <a:buChar char="•"/>
            </a:pPr>
            <a:r>
              <a:rPr lang="fr-FR" sz="1800" b="0"/>
              <a:t>Etude de la mise en place d’une seconde BAR à l’arrière.</a:t>
            </a:r>
            <a:r>
              <a:rPr lang="fr-FR" sz="1400" b="0"/>
              <a:t> </a:t>
            </a:r>
            <a:endParaRPr sz="1800" b="0"/>
          </a:p>
          <a:p>
            <a:pPr marL="0" lvl="0" indent="0" algn="l" rtl="0">
              <a:spcBef>
                <a:spcPts val="560"/>
              </a:spcBef>
              <a:spcAft>
                <a:spcPts val="0"/>
              </a:spcAft>
              <a:buNone/>
            </a:pP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29</a:t>
            </a:fld>
            <a:endParaRPr/>
          </a:p>
        </p:txBody>
      </p:sp>
      <p:sp>
        <p:nvSpPr>
          <p:cNvPr id="430" name="Google Shape;430;p4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Suspensions</a:t>
            </a:r>
            <a:endParaRPr/>
          </a:p>
        </p:txBody>
      </p:sp>
      <p:pic>
        <p:nvPicPr>
          <p:cNvPr id="431" name="Google Shape;431;p43"/>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432" name="Google Shape;432;p43"/>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sp>
        <p:nvSpPr>
          <p:cNvPr id="433" name="Google Shape;433;p43"/>
          <p:cNvSpPr txBox="1"/>
          <p:nvPr/>
        </p:nvSpPr>
        <p:spPr>
          <a:xfrm>
            <a:off x="374725" y="983175"/>
            <a:ext cx="8292600" cy="317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u="sng"/>
              <a:t>Points du règlement :</a:t>
            </a:r>
            <a:endParaRPr sz="1800" b="1" u="sng"/>
          </a:p>
          <a:p>
            <a:pPr marL="0" lvl="0" indent="0" algn="l" rtl="0">
              <a:spcBef>
                <a:spcPts val="0"/>
              </a:spcBef>
              <a:spcAft>
                <a:spcPts val="0"/>
              </a:spcAft>
              <a:buNone/>
            </a:pPr>
            <a:endParaRPr sz="1800" b="1" u="sng"/>
          </a:p>
          <a:p>
            <a:pPr marL="0" lvl="0" indent="0" algn="l" rtl="0">
              <a:spcBef>
                <a:spcPts val="0"/>
              </a:spcBef>
              <a:spcAft>
                <a:spcPts val="0"/>
              </a:spcAft>
              <a:buNone/>
            </a:pPr>
            <a:r>
              <a:rPr lang="fr-FR" sz="1800"/>
              <a:t>T.1.5.1  : The vehicle must be equipped with a fully operational suspension system with shock absorbers, front and rear, with usable wheel travel of at least 50 mm, with a driver seated.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fr-FR" sz="1800"/>
              <a:t>T.1.5.3  : All suspension mounting points must be visible at Technical Inspection, either by direct view or by removing any covers.</a:t>
            </a:r>
            <a:endParaRPr sz="18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99992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a:t>
            </a:fld>
            <a:endParaRPr/>
          </a:p>
        </p:txBody>
      </p:sp>
      <p:sp>
        <p:nvSpPr>
          <p:cNvPr id="133" name="Google Shape;133;p1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Motorisation Instrumentée</a:t>
            </a:r>
            <a:endParaRPr/>
          </a:p>
        </p:txBody>
      </p:sp>
      <p:sp>
        <p:nvSpPr>
          <p:cNvPr id="134" name="Google Shape;134;p15"/>
          <p:cNvSpPr txBox="1"/>
          <p:nvPr/>
        </p:nvSpPr>
        <p:spPr>
          <a:xfrm>
            <a:off x="2172025" y="2138200"/>
            <a:ext cx="66630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a:solidFill>
                  <a:srgbClr val="00FF00"/>
                </a:solidFill>
              </a:rPr>
              <a:t>MAQUETTE Système</a:t>
            </a:r>
            <a:endParaRPr sz="3000" b="1">
              <a:solidFill>
                <a:srgbClr val="00FF00"/>
              </a:solidFill>
            </a:endParaRPr>
          </a:p>
        </p:txBody>
      </p:sp>
      <p:sp>
        <p:nvSpPr>
          <p:cNvPr id="135" name="Google Shape;135;p15"/>
          <p:cNvSpPr txBox="1">
            <a:spLocks noGrp="1"/>
          </p:cNvSpPr>
          <p:nvPr>
            <p:ph type="body" idx="1"/>
          </p:nvPr>
        </p:nvSpPr>
        <p:spPr>
          <a:xfrm>
            <a:off x="251522" y="843550"/>
            <a:ext cx="4001400" cy="34563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Motorisation</a:t>
            </a:r>
            <a:endParaRPr sz="110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Admission &amp; Echappement (13 novembre)</a:t>
            </a:r>
            <a:endParaRPr sz="110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Transmission secondaire (20 novembre ?)</a:t>
            </a:r>
            <a:endParaRPr sz="1100">
              <a:solidFill>
                <a:schemeClr val="dk1"/>
              </a:solidFill>
            </a:endParaRPr>
          </a:p>
          <a:p>
            <a:pPr marL="914400" lvl="1" indent="-298450" algn="l" rtl="0">
              <a:spcBef>
                <a:spcPts val="0"/>
              </a:spcBef>
              <a:spcAft>
                <a:spcPts val="0"/>
              </a:spcAft>
              <a:buClr>
                <a:schemeClr val="dk1"/>
              </a:buClr>
              <a:buSzPts val="1100"/>
              <a:buFont typeface="Corbel"/>
              <a:buAutoNum type="alphaLcPeriod"/>
            </a:pPr>
            <a:r>
              <a:rPr lang="fr-FR" sz="1100">
                <a:solidFill>
                  <a:schemeClr val="dk1"/>
                </a:solidFill>
              </a:rPr>
              <a:t>Refroidissement</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Réservoir d’essence (13 novembre)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30</a:t>
            </a:fld>
            <a:endParaRPr/>
          </a:p>
        </p:txBody>
      </p:sp>
      <p:sp>
        <p:nvSpPr>
          <p:cNvPr id="450" name="Google Shape;450;p45"/>
          <p:cNvSpPr txBox="1">
            <a:spLocks noGrp="1"/>
          </p:cNvSpPr>
          <p:nvPr>
            <p:ph type="title"/>
          </p:nvPr>
        </p:nvSpPr>
        <p:spPr>
          <a:xfrm>
            <a:off x="0" y="19725"/>
            <a:ext cx="91083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Suspensions avants</a:t>
            </a:r>
            <a:endParaRPr dirty="0"/>
          </a:p>
        </p:txBody>
      </p:sp>
      <p:sp>
        <p:nvSpPr>
          <p:cNvPr id="451" name="Google Shape;451;p45"/>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pic>
        <p:nvPicPr>
          <p:cNvPr id="452" name="Google Shape;452;p45"/>
          <p:cNvPicPr preferRelativeResize="0"/>
          <p:nvPr/>
        </p:nvPicPr>
        <p:blipFill rotWithShape="1">
          <a:blip r:embed="rId3">
            <a:alphaModFix/>
          </a:blip>
          <a:srcRect r="47282"/>
          <a:stretch/>
        </p:blipFill>
        <p:spPr>
          <a:xfrm>
            <a:off x="8538350" y="47238"/>
            <a:ext cx="426500" cy="606775"/>
          </a:xfrm>
          <a:prstGeom prst="rect">
            <a:avLst/>
          </a:prstGeom>
          <a:noFill/>
          <a:ln>
            <a:noFill/>
          </a:ln>
        </p:spPr>
      </p:pic>
      <p:pic>
        <p:nvPicPr>
          <p:cNvPr id="453" name="Google Shape;453;p45"/>
          <p:cNvPicPr preferRelativeResize="0"/>
          <p:nvPr/>
        </p:nvPicPr>
        <p:blipFill>
          <a:blip r:embed="rId4">
            <a:alphaModFix/>
          </a:blip>
          <a:stretch>
            <a:fillRect/>
          </a:stretch>
        </p:blipFill>
        <p:spPr>
          <a:xfrm>
            <a:off x="1162325" y="733450"/>
            <a:ext cx="7010075" cy="42724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sp>
        <p:nvSpPr>
          <p:cNvPr id="460" name="Google Shape;460;p46"/>
          <p:cNvSpPr txBox="1">
            <a:spLocks noGrp="1"/>
          </p:cNvSpPr>
          <p:nvPr>
            <p:ph type="title"/>
          </p:nvPr>
        </p:nvSpPr>
        <p:spPr>
          <a:xfrm>
            <a:off x="0" y="19725"/>
            <a:ext cx="91083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Suspensions avants</a:t>
            </a:r>
            <a:endParaRPr dirty="0"/>
          </a:p>
        </p:txBody>
      </p:sp>
      <p:sp>
        <p:nvSpPr>
          <p:cNvPr id="461" name="Google Shape;461;p46"/>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pic>
        <p:nvPicPr>
          <p:cNvPr id="462" name="Google Shape;462;p46"/>
          <p:cNvPicPr preferRelativeResize="0"/>
          <p:nvPr/>
        </p:nvPicPr>
        <p:blipFill rotWithShape="1">
          <a:blip r:embed="rId3">
            <a:alphaModFix/>
          </a:blip>
          <a:srcRect r="47282"/>
          <a:stretch/>
        </p:blipFill>
        <p:spPr>
          <a:xfrm>
            <a:off x="8538350" y="47238"/>
            <a:ext cx="426500" cy="606775"/>
          </a:xfrm>
          <a:prstGeom prst="rect">
            <a:avLst/>
          </a:prstGeom>
          <a:noFill/>
          <a:ln>
            <a:noFill/>
          </a:ln>
        </p:spPr>
      </p:pic>
      <p:pic>
        <p:nvPicPr>
          <p:cNvPr id="463" name="Google Shape;463;p46"/>
          <p:cNvPicPr preferRelativeResize="0"/>
          <p:nvPr/>
        </p:nvPicPr>
        <p:blipFill>
          <a:blip r:embed="rId4">
            <a:alphaModFix/>
          </a:blip>
          <a:stretch>
            <a:fillRect/>
          </a:stretch>
        </p:blipFill>
        <p:spPr>
          <a:xfrm>
            <a:off x="2780575" y="833575"/>
            <a:ext cx="6045350" cy="4207875"/>
          </a:xfrm>
          <a:prstGeom prst="rect">
            <a:avLst/>
          </a:prstGeom>
          <a:noFill/>
          <a:ln>
            <a:noFill/>
          </a:ln>
        </p:spPr>
      </p:pic>
      <p:sp>
        <p:nvSpPr>
          <p:cNvPr id="464" name="Google Shape;464;p46"/>
          <p:cNvSpPr txBox="1"/>
          <p:nvPr/>
        </p:nvSpPr>
        <p:spPr>
          <a:xfrm>
            <a:off x="1167525" y="833575"/>
            <a:ext cx="15288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vue du dessus</a:t>
            </a:r>
            <a:endParaRPr b="1"/>
          </a:p>
        </p:txBody>
      </p:sp>
      <p:sp>
        <p:nvSpPr>
          <p:cNvPr id="465" name="Google Shape;465;p46"/>
          <p:cNvSpPr txBox="1"/>
          <p:nvPr/>
        </p:nvSpPr>
        <p:spPr>
          <a:xfrm>
            <a:off x="47300" y="2587500"/>
            <a:ext cx="2619300" cy="22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Validation de l’architecture :</a:t>
            </a:r>
            <a:endParaRPr/>
          </a:p>
          <a:p>
            <a:pPr marL="457200" lvl="0" indent="-317500" algn="l" rtl="0">
              <a:spcBef>
                <a:spcPts val="0"/>
              </a:spcBef>
              <a:spcAft>
                <a:spcPts val="0"/>
              </a:spcAft>
              <a:buSzPts val="1400"/>
              <a:buChar char="-"/>
            </a:pPr>
            <a:r>
              <a:rPr lang="fr-FR"/>
              <a:t>Aucune collision de la BAR avec la colonne de direction.</a:t>
            </a:r>
            <a:endParaRPr/>
          </a:p>
          <a:p>
            <a:pPr marL="457200" lvl="0" indent="-317500" algn="l" rtl="0">
              <a:spcBef>
                <a:spcPts val="0"/>
              </a:spcBef>
              <a:spcAft>
                <a:spcPts val="0"/>
              </a:spcAft>
              <a:buSzPts val="1400"/>
              <a:buChar char="-"/>
            </a:pPr>
            <a:r>
              <a:rPr lang="fr-FR"/>
              <a:t>Flexion de la BAR négligeable. </a:t>
            </a:r>
            <a:endParaRPr/>
          </a:p>
        </p:txBody>
      </p:sp>
      <p:sp>
        <p:nvSpPr>
          <p:cNvPr id="466" name="Google Shape;466;p46"/>
          <p:cNvSpPr txBox="1"/>
          <p:nvPr/>
        </p:nvSpPr>
        <p:spPr>
          <a:xfrm>
            <a:off x="178375" y="1306200"/>
            <a:ext cx="2342700" cy="12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b="1"/>
              <a:t>Problème rencontré : </a:t>
            </a:r>
            <a:endParaRPr b="1"/>
          </a:p>
          <a:p>
            <a:pPr marL="0" lvl="0" indent="0" algn="l" rtl="0">
              <a:spcBef>
                <a:spcPts val="0"/>
              </a:spcBef>
              <a:spcAft>
                <a:spcPts val="0"/>
              </a:spcAft>
              <a:buNone/>
            </a:pPr>
            <a:r>
              <a:rPr lang="fr-FR"/>
              <a:t>- Collision de la push rod avec la jante → Modification de la géométrie des triangles.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32</a:t>
            </a:fld>
            <a:endParaRPr/>
          </a:p>
        </p:txBody>
      </p:sp>
      <p:sp>
        <p:nvSpPr>
          <p:cNvPr id="450" name="Google Shape;450;p45"/>
          <p:cNvSpPr txBox="1">
            <a:spLocks noGrp="1"/>
          </p:cNvSpPr>
          <p:nvPr>
            <p:ph type="title"/>
          </p:nvPr>
        </p:nvSpPr>
        <p:spPr>
          <a:xfrm>
            <a:off x="0" y="19725"/>
            <a:ext cx="91083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Suspensions avants</a:t>
            </a:r>
            <a:endParaRPr dirty="0"/>
          </a:p>
        </p:txBody>
      </p:sp>
      <p:sp>
        <p:nvSpPr>
          <p:cNvPr id="451" name="Google Shape;451;p45"/>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pic>
        <p:nvPicPr>
          <p:cNvPr id="452" name="Google Shape;452;p45"/>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7" name="Google Shape;162;p18"/>
          <p:cNvSpPr txBox="1"/>
          <p:nvPr/>
        </p:nvSpPr>
        <p:spPr>
          <a:xfrm>
            <a:off x="2172025" y="2138200"/>
            <a:ext cx="550162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Courbes motion ratio avant</a:t>
            </a:r>
            <a:endParaRPr sz="3000" b="1" dirty="0">
              <a:solidFill>
                <a:srgbClr val="00FF00"/>
              </a:solidFill>
            </a:endParaRPr>
          </a:p>
        </p:txBody>
      </p:sp>
    </p:spTree>
    <p:extLst>
      <p:ext uri="{BB962C8B-B14F-4D97-AF65-F5344CB8AC3E}">
        <p14:creationId xmlns:p14="http://schemas.microsoft.com/office/powerpoint/2010/main" val="1712331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33</a:t>
            </a:fld>
            <a:endParaRPr/>
          </a:p>
        </p:txBody>
      </p:sp>
      <p:sp>
        <p:nvSpPr>
          <p:cNvPr id="450" name="Google Shape;450;p45"/>
          <p:cNvSpPr txBox="1">
            <a:spLocks noGrp="1"/>
          </p:cNvSpPr>
          <p:nvPr>
            <p:ph type="title"/>
          </p:nvPr>
        </p:nvSpPr>
        <p:spPr>
          <a:xfrm>
            <a:off x="0" y="19725"/>
            <a:ext cx="91083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Suspensions arrières</a:t>
            </a:r>
            <a:endParaRPr dirty="0"/>
          </a:p>
        </p:txBody>
      </p:sp>
      <p:sp>
        <p:nvSpPr>
          <p:cNvPr id="451" name="Google Shape;451;p45"/>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pic>
        <p:nvPicPr>
          <p:cNvPr id="452" name="Google Shape;452;p45"/>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7" name="Google Shape;162;p18"/>
          <p:cNvSpPr txBox="1"/>
          <p:nvPr/>
        </p:nvSpPr>
        <p:spPr>
          <a:xfrm>
            <a:off x="2172025" y="2138200"/>
            <a:ext cx="422146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a:solidFill>
                  <a:srgbClr val="00FF00"/>
                </a:solidFill>
              </a:rPr>
              <a:t>MAQUETTE Système</a:t>
            </a:r>
            <a:endParaRPr sz="3000" b="1" dirty="0">
              <a:solidFill>
                <a:srgbClr val="00FF00"/>
              </a:solidFill>
            </a:endParaRPr>
          </a:p>
        </p:txBody>
      </p:sp>
    </p:spTree>
    <p:extLst>
      <p:ext uri="{BB962C8B-B14F-4D97-AF65-F5344CB8AC3E}">
        <p14:creationId xmlns:p14="http://schemas.microsoft.com/office/powerpoint/2010/main" val="466082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34</a:t>
            </a:fld>
            <a:endParaRPr/>
          </a:p>
        </p:txBody>
      </p:sp>
      <p:sp>
        <p:nvSpPr>
          <p:cNvPr id="450" name="Google Shape;450;p45"/>
          <p:cNvSpPr txBox="1">
            <a:spLocks noGrp="1"/>
          </p:cNvSpPr>
          <p:nvPr>
            <p:ph type="title"/>
          </p:nvPr>
        </p:nvSpPr>
        <p:spPr>
          <a:xfrm>
            <a:off x="0" y="19725"/>
            <a:ext cx="91083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t>Suspensions arrières</a:t>
            </a:r>
            <a:endParaRPr dirty="0"/>
          </a:p>
        </p:txBody>
      </p:sp>
      <p:sp>
        <p:nvSpPr>
          <p:cNvPr id="451" name="Google Shape;451;p45"/>
          <p:cNvSpPr txBox="1"/>
          <p:nvPr/>
        </p:nvSpPr>
        <p:spPr>
          <a:xfrm>
            <a:off x="77711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pic>
        <p:nvPicPr>
          <p:cNvPr id="452" name="Google Shape;452;p45"/>
          <p:cNvPicPr preferRelativeResize="0"/>
          <p:nvPr/>
        </p:nvPicPr>
        <p:blipFill rotWithShape="1">
          <a:blip r:embed="rId3">
            <a:alphaModFix/>
          </a:blip>
          <a:srcRect r="47282"/>
          <a:stretch/>
        </p:blipFill>
        <p:spPr>
          <a:xfrm>
            <a:off x="8538350" y="47238"/>
            <a:ext cx="426500" cy="606775"/>
          </a:xfrm>
          <a:prstGeom prst="rect">
            <a:avLst/>
          </a:prstGeom>
          <a:noFill/>
          <a:ln>
            <a:noFill/>
          </a:ln>
        </p:spPr>
      </p:pic>
      <p:sp>
        <p:nvSpPr>
          <p:cNvPr id="7" name="Google Shape;162;p18"/>
          <p:cNvSpPr txBox="1"/>
          <p:nvPr/>
        </p:nvSpPr>
        <p:spPr>
          <a:xfrm>
            <a:off x="2172025" y="2138200"/>
            <a:ext cx="550162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smtClean="0">
                <a:solidFill>
                  <a:srgbClr val="00FF00"/>
                </a:solidFill>
              </a:rPr>
              <a:t>Courbes motion ratio arrière</a:t>
            </a:r>
            <a:endParaRPr sz="3000" b="1" dirty="0">
              <a:solidFill>
                <a:srgbClr val="00FF00"/>
              </a:solidFill>
            </a:endParaRPr>
          </a:p>
        </p:txBody>
      </p:sp>
    </p:spTree>
    <p:extLst>
      <p:ext uri="{BB962C8B-B14F-4D97-AF65-F5344CB8AC3E}">
        <p14:creationId xmlns:p14="http://schemas.microsoft.com/office/powerpoint/2010/main" val="2903882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35</a:t>
            </a:fld>
            <a:endParaRPr/>
          </a:p>
        </p:txBody>
      </p:sp>
      <p:sp>
        <p:nvSpPr>
          <p:cNvPr id="561" name="Google Shape;561;p5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Triangles </a:t>
            </a:r>
            <a:endParaRPr/>
          </a:p>
        </p:txBody>
      </p:sp>
      <p:sp>
        <p:nvSpPr>
          <p:cNvPr id="562" name="Google Shape;562;p54"/>
          <p:cNvSpPr txBox="1"/>
          <p:nvPr/>
        </p:nvSpPr>
        <p:spPr>
          <a:xfrm>
            <a:off x="7647650" y="126975"/>
            <a:ext cx="8250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a:t>
            </a:r>
            <a:endParaRPr sz="1800">
              <a:solidFill>
                <a:srgbClr val="980000"/>
              </a:solidFill>
            </a:endParaRPr>
          </a:p>
        </p:txBody>
      </p:sp>
      <p:pic>
        <p:nvPicPr>
          <p:cNvPr id="563" name="Google Shape;563;p54"/>
          <p:cNvPicPr preferRelativeResize="0"/>
          <p:nvPr/>
        </p:nvPicPr>
        <p:blipFill>
          <a:blip r:embed="rId3">
            <a:alphaModFix/>
          </a:blip>
          <a:stretch>
            <a:fillRect/>
          </a:stretch>
        </p:blipFill>
        <p:spPr>
          <a:xfrm>
            <a:off x="8500600" y="44968"/>
            <a:ext cx="426500" cy="611317"/>
          </a:xfrm>
          <a:prstGeom prst="rect">
            <a:avLst/>
          </a:prstGeom>
          <a:noFill/>
          <a:ln>
            <a:noFill/>
          </a:ln>
        </p:spPr>
      </p:pic>
      <p:graphicFrame>
        <p:nvGraphicFramePr>
          <p:cNvPr id="14" name="Tableau 13"/>
          <p:cNvGraphicFramePr>
            <a:graphicFrameLocks noGrp="1"/>
          </p:cNvGraphicFramePr>
          <p:nvPr>
            <p:extLst>
              <p:ext uri="{D42A27DB-BD31-4B8C-83A1-F6EECF244321}">
                <p14:modId xmlns:p14="http://schemas.microsoft.com/office/powerpoint/2010/main" val="1536221600"/>
              </p:ext>
            </p:extLst>
          </p:nvPr>
        </p:nvGraphicFramePr>
        <p:xfrm>
          <a:off x="1258696" y="1505268"/>
          <a:ext cx="7213954" cy="2199197"/>
        </p:xfrm>
        <a:graphic>
          <a:graphicData uri="http://schemas.openxmlformats.org/drawingml/2006/table">
            <a:tbl>
              <a:tblPr firstRow="1" bandRow="1">
                <a:tableStyleId>{5C22544A-7EE6-4342-B048-85BDC9FD1C3A}</a:tableStyleId>
              </a:tblPr>
              <a:tblGrid>
                <a:gridCol w="3606977">
                  <a:extLst>
                    <a:ext uri="{9D8B030D-6E8A-4147-A177-3AD203B41FA5}">
                      <a16:colId xmlns:a16="http://schemas.microsoft.com/office/drawing/2014/main" xmlns="" val="594091192"/>
                    </a:ext>
                  </a:extLst>
                </a:gridCol>
                <a:gridCol w="3606977">
                  <a:extLst>
                    <a:ext uri="{9D8B030D-6E8A-4147-A177-3AD203B41FA5}">
                      <a16:colId xmlns:a16="http://schemas.microsoft.com/office/drawing/2014/main" xmlns="" val="421634816"/>
                    </a:ext>
                  </a:extLst>
                </a:gridCol>
              </a:tblGrid>
              <a:tr h="314171">
                <a:tc>
                  <a:txBody>
                    <a:bodyPr/>
                    <a:lstStyle/>
                    <a:p>
                      <a:pPr algn="ctr"/>
                      <a:r>
                        <a:rPr lang="fr-FR" dirty="0"/>
                        <a:t>Véhicule</a:t>
                      </a:r>
                    </a:p>
                  </a:txBody>
                  <a:tcPr/>
                </a:tc>
                <a:tc>
                  <a:txBody>
                    <a:bodyPr/>
                    <a:lstStyle/>
                    <a:p>
                      <a:pPr algn="ctr"/>
                      <a:r>
                        <a:rPr lang="fr-FR" dirty="0"/>
                        <a:t>Choix de conception/ d’architecture</a:t>
                      </a:r>
                    </a:p>
                  </a:txBody>
                  <a:tcPr/>
                </a:tc>
                <a:extLst>
                  <a:ext uri="{0D108BD9-81ED-4DB2-BD59-A6C34878D82A}">
                    <a16:rowId xmlns:a16="http://schemas.microsoft.com/office/drawing/2014/main" xmlns="" val="4126355754"/>
                  </a:ext>
                </a:extLst>
              </a:tr>
              <a:tr h="314171">
                <a:tc>
                  <a:txBody>
                    <a:bodyPr/>
                    <a:lstStyle/>
                    <a:p>
                      <a:pPr algn="ctr"/>
                      <a:r>
                        <a:rPr lang="fr-FR" dirty="0" err="1"/>
                        <a:t>Dynamix</a:t>
                      </a:r>
                      <a:endParaRPr lang="fr-FR" dirty="0"/>
                    </a:p>
                  </a:txBody>
                  <a:tcPr/>
                </a:tc>
                <a:tc>
                  <a:txBody>
                    <a:bodyPr/>
                    <a:lstStyle/>
                    <a:p>
                      <a:pPr algn="ctr">
                        <a:buNone/>
                      </a:pPr>
                      <a:r>
                        <a:rPr lang="fr-FR" dirty="0"/>
                        <a:t>Triangles en acier</a:t>
                      </a:r>
                    </a:p>
                  </a:txBody>
                  <a:tcPr/>
                </a:tc>
                <a:extLst>
                  <a:ext uri="{0D108BD9-81ED-4DB2-BD59-A6C34878D82A}">
                    <a16:rowId xmlns:a16="http://schemas.microsoft.com/office/drawing/2014/main" xmlns="" val="635365987"/>
                  </a:ext>
                </a:extLst>
              </a:tr>
              <a:tr h="314171">
                <a:tc>
                  <a:txBody>
                    <a:bodyPr/>
                    <a:lstStyle/>
                    <a:p>
                      <a:pPr algn="ctr"/>
                      <a:r>
                        <a:rPr lang="fr-FR" dirty="0" err="1"/>
                        <a:t>Atomix</a:t>
                      </a:r>
                      <a:endParaRPr lang="fr-FR" dirty="0"/>
                    </a:p>
                  </a:txBody>
                  <a:tcPr/>
                </a:tc>
                <a:tc>
                  <a:txBody>
                    <a:bodyPr/>
                    <a:lstStyle/>
                    <a:p>
                      <a:pPr lvl="0" algn="ctr">
                        <a:buNone/>
                      </a:pPr>
                      <a:r>
                        <a:rPr lang="fr-FR" sz="1400" b="0" i="0" u="none" strike="noStrike" noProof="0" dirty="0">
                          <a:solidFill>
                            <a:srgbClr val="000000"/>
                          </a:solidFill>
                          <a:latin typeface="Arial"/>
                        </a:rPr>
                        <a:t>Triangles en acier (V1)/ carbone (V2)</a:t>
                      </a:r>
                      <a:endParaRPr lang="en-US" sz="1400" b="0" i="0" u="none" strike="noStrike" noProof="0" dirty="0">
                        <a:solidFill>
                          <a:srgbClr val="000000"/>
                        </a:solidFill>
                        <a:latin typeface="Arial"/>
                      </a:endParaRPr>
                    </a:p>
                  </a:txBody>
                  <a:tcPr/>
                </a:tc>
                <a:extLst>
                  <a:ext uri="{0D108BD9-81ED-4DB2-BD59-A6C34878D82A}">
                    <a16:rowId xmlns:a16="http://schemas.microsoft.com/office/drawing/2014/main" xmlns="" val="2303818336"/>
                  </a:ext>
                </a:extLst>
              </a:tr>
              <a:tr h="314171">
                <a:tc>
                  <a:txBody>
                    <a:bodyPr/>
                    <a:lstStyle/>
                    <a:p>
                      <a:pPr algn="ctr"/>
                      <a:r>
                        <a:rPr lang="fr-FR" dirty="0" err="1"/>
                        <a:t>Kinétix</a:t>
                      </a:r>
                      <a:endParaRPr lang="fr-FR" dirty="0"/>
                    </a:p>
                  </a:txBody>
                  <a:tcPr/>
                </a:tc>
                <a:tc>
                  <a:txBody>
                    <a:bodyPr/>
                    <a:lstStyle/>
                    <a:p>
                      <a:pPr algn="ctr">
                        <a:buNone/>
                      </a:pPr>
                      <a:r>
                        <a:rPr lang="fr-FR" dirty="0"/>
                        <a:t>Triangles en acier</a:t>
                      </a:r>
                    </a:p>
                  </a:txBody>
                  <a:tcPr/>
                </a:tc>
                <a:extLst>
                  <a:ext uri="{0D108BD9-81ED-4DB2-BD59-A6C34878D82A}">
                    <a16:rowId xmlns:a16="http://schemas.microsoft.com/office/drawing/2014/main" xmlns="" val="2436741669"/>
                  </a:ext>
                </a:extLst>
              </a:tr>
              <a:tr h="314171">
                <a:tc>
                  <a:txBody>
                    <a:bodyPr/>
                    <a:lstStyle/>
                    <a:p>
                      <a:pPr algn="ctr"/>
                      <a:r>
                        <a:rPr lang="fr-FR" dirty="0" err="1"/>
                        <a:t>Olympix</a:t>
                      </a:r>
                      <a:endParaRPr lang="fr-FR" dirty="0"/>
                    </a:p>
                  </a:txBody>
                  <a:tcPr/>
                </a:tc>
                <a:tc>
                  <a:txBody>
                    <a:bodyPr/>
                    <a:lstStyle/>
                    <a:p>
                      <a:pPr algn="ctr">
                        <a:buNone/>
                      </a:pPr>
                      <a:r>
                        <a:rPr lang="fr-FR" dirty="0"/>
                        <a:t>Triangles en acier</a:t>
                      </a:r>
                    </a:p>
                  </a:txBody>
                  <a:tcPr/>
                </a:tc>
                <a:extLst>
                  <a:ext uri="{0D108BD9-81ED-4DB2-BD59-A6C34878D82A}">
                    <a16:rowId xmlns:a16="http://schemas.microsoft.com/office/drawing/2014/main" xmlns="" val="3233850838"/>
                  </a:ext>
                </a:extLst>
              </a:tr>
              <a:tr h="314171">
                <a:tc>
                  <a:txBody>
                    <a:bodyPr/>
                    <a:lstStyle/>
                    <a:p>
                      <a:pPr algn="ctr"/>
                      <a:r>
                        <a:rPr lang="fr-FR" dirty="0" err="1"/>
                        <a:t>Vulcanix</a:t>
                      </a:r>
                      <a:endParaRPr lang="fr-FR" dirty="0"/>
                    </a:p>
                  </a:txBody>
                  <a:tcPr/>
                </a:tc>
                <a:tc>
                  <a:txBody>
                    <a:bodyPr/>
                    <a:lstStyle/>
                    <a:p>
                      <a:pPr algn="ctr">
                        <a:buNone/>
                      </a:pPr>
                      <a:r>
                        <a:rPr lang="fr-FR" b="0" dirty="0"/>
                        <a:t> Triangles en carbone</a:t>
                      </a:r>
                    </a:p>
                  </a:txBody>
                  <a:tcPr/>
                </a:tc>
                <a:extLst>
                  <a:ext uri="{0D108BD9-81ED-4DB2-BD59-A6C34878D82A}">
                    <a16:rowId xmlns:a16="http://schemas.microsoft.com/office/drawing/2014/main" xmlns="" val="4142786659"/>
                  </a:ext>
                </a:extLst>
              </a:tr>
              <a:tr h="314171">
                <a:tc>
                  <a:txBody>
                    <a:bodyPr/>
                    <a:lstStyle/>
                    <a:p>
                      <a:pPr algn="ctr"/>
                      <a:r>
                        <a:rPr lang="fr-FR" dirty="0" err="1" smtClean="0"/>
                        <a:t>Optimus</a:t>
                      </a:r>
                      <a:endParaRPr lang="fr-FR" dirty="0"/>
                    </a:p>
                  </a:txBody>
                  <a:tcPr/>
                </a:tc>
                <a:tc>
                  <a:txBody>
                    <a:bodyPr/>
                    <a:lstStyle/>
                    <a:p>
                      <a:pPr algn="ctr">
                        <a:buNone/>
                      </a:pPr>
                      <a:r>
                        <a:rPr lang="fr-FR" b="1" dirty="0" smtClean="0"/>
                        <a:t>Triangles en carbone</a:t>
                      </a:r>
                      <a:endParaRPr lang="fr-FR" b="1" dirty="0"/>
                    </a:p>
                  </a:txBody>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36</a:t>
            </a:fld>
            <a:endParaRPr/>
          </a:p>
        </p:txBody>
      </p:sp>
      <p:sp>
        <p:nvSpPr>
          <p:cNvPr id="561" name="Google Shape;561;p5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Triangles </a:t>
            </a:r>
            <a:endParaRPr/>
          </a:p>
        </p:txBody>
      </p:sp>
      <p:sp>
        <p:nvSpPr>
          <p:cNvPr id="562" name="Google Shape;562;p54"/>
          <p:cNvSpPr txBox="1"/>
          <p:nvPr/>
        </p:nvSpPr>
        <p:spPr>
          <a:xfrm>
            <a:off x="7647650" y="126975"/>
            <a:ext cx="8250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a:t>
            </a:r>
            <a:endParaRPr sz="1800">
              <a:solidFill>
                <a:srgbClr val="980000"/>
              </a:solidFill>
            </a:endParaRPr>
          </a:p>
        </p:txBody>
      </p:sp>
      <p:pic>
        <p:nvPicPr>
          <p:cNvPr id="563" name="Google Shape;563;p54"/>
          <p:cNvPicPr preferRelativeResize="0"/>
          <p:nvPr/>
        </p:nvPicPr>
        <p:blipFill>
          <a:blip r:embed="rId3">
            <a:alphaModFix/>
          </a:blip>
          <a:stretch>
            <a:fillRect/>
          </a:stretch>
        </p:blipFill>
        <p:spPr>
          <a:xfrm>
            <a:off x="8500600" y="44968"/>
            <a:ext cx="426500" cy="611317"/>
          </a:xfrm>
          <a:prstGeom prst="rect">
            <a:avLst/>
          </a:prstGeom>
          <a:noFill/>
          <a:ln>
            <a:noFill/>
          </a:ln>
        </p:spPr>
      </p:pic>
      <p:sp>
        <p:nvSpPr>
          <p:cNvPr id="566" name="Google Shape;566;p54"/>
          <p:cNvSpPr txBox="1"/>
          <p:nvPr/>
        </p:nvSpPr>
        <p:spPr>
          <a:xfrm>
            <a:off x="2727000" y="844371"/>
            <a:ext cx="3690000" cy="2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dirty="0"/>
              <a:t>Exemple de triangle (ici avant inférieur)</a:t>
            </a:r>
            <a:endParaRPr dirty="0"/>
          </a:p>
        </p:txBody>
      </p:sp>
      <p:pic>
        <p:nvPicPr>
          <p:cNvPr id="571" name="Google Shape;571;p54"/>
          <p:cNvPicPr preferRelativeResize="0"/>
          <p:nvPr/>
        </p:nvPicPr>
        <p:blipFill>
          <a:blip r:embed="rId4">
            <a:alphaModFix/>
          </a:blip>
          <a:stretch>
            <a:fillRect/>
          </a:stretch>
        </p:blipFill>
        <p:spPr>
          <a:xfrm>
            <a:off x="2727000" y="1248125"/>
            <a:ext cx="3623525" cy="3865100"/>
          </a:xfrm>
          <a:prstGeom prst="rect">
            <a:avLst/>
          </a:prstGeom>
          <a:noFill/>
          <a:ln>
            <a:noFill/>
          </a:ln>
        </p:spPr>
      </p:pic>
    </p:spTree>
    <p:extLst>
      <p:ext uri="{BB962C8B-B14F-4D97-AF65-F5344CB8AC3E}">
        <p14:creationId xmlns:p14="http://schemas.microsoft.com/office/powerpoint/2010/main" val="1343305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37</a:t>
            </a:fld>
            <a:endParaRPr/>
          </a:p>
        </p:txBody>
      </p:sp>
      <p:sp>
        <p:nvSpPr>
          <p:cNvPr id="561" name="Google Shape;561;p54"/>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solidFill>
                  <a:schemeClr val="accent1"/>
                </a:solidFill>
              </a:rPr>
              <a:t>Inserts</a:t>
            </a:r>
            <a:endParaRPr dirty="0"/>
          </a:p>
        </p:txBody>
      </p:sp>
      <p:sp>
        <p:nvSpPr>
          <p:cNvPr id="562" name="Google Shape;562;p54"/>
          <p:cNvSpPr txBox="1"/>
          <p:nvPr/>
        </p:nvSpPr>
        <p:spPr>
          <a:xfrm>
            <a:off x="7647650" y="126975"/>
            <a:ext cx="8250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a:t>
            </a:r>
            <a:endParaRPr sz="1800">
              <a:solidFill>
                <a:srgbClr val="980000"/>
              </a:solidFill>
            </a:endParaRPr>
          </a:p>
        </p:txBody>
      </p:sp>
      <p:pic>
        <p:nvPicPr>
          <p:cNvPr id="563" name="Google Shape;563;p54"/>
          <p:cNvPicPr preferRelativeResize="0"/>
          <p:nvPr/>
        </p:nvPicPr>
        <p:blipFill>
          <a:blip r:embed="rId3">
            <a:alphaModFix/>
          </a:blip>
          <a:stretch>
            <a:fillRect/>
          </a:stretch>
        </p:blipFill>
        <p:spPr>
          <a:xfrm>
            <a:off x="8500600" y="44968"/>
            <a:ext cx="426500" cy="611317"/>
          </a:xfrm>
          <a:prstGeom prst="rect">
            <a:avLst/>
          </a:prstGeom>
          <a:noFill/>
          <a:ln>
            <a:noFill/>
          </a:ln>
        </p:spPr>
      </p:pic>
      <p:pic>
        <p:nvPicPr>
          <p:cNvPr id="564" name="Google Shape;564;p54"/>
          <p:cNvPicPr preferRelativeResize="0"/>
          <p:nvPr/>
        </p:nvPicPr>
        <p:blipFill>
          <a:blip r:embed="rId4">
            <a:alphaModFix/>
          </a:blip>
          <a:stretch>
            <a:fillRect/>
          </a:stretch>
        </p:blipFill>
        <p:spPr>
          <a:xfrm>
            <a:off x="5600125" y="996488"/>
            <a:ext cx="2572276" cy="1870738"/>
          </a:xfrm>
          <a:prstGeom prst="rect">
            <a:avLst/>
          </a:prstGeom>
          <a:noFill/>
          <a:ln>
            <a:noFill/>
          </a:ln>
        </p:spPr>
      </p:pic>
      <p:pic>
        <p:nvPicPr>
          <p:cNvPr id="565" name="Google Shape;565;p54"/>
          <p:cNvPicPr preferRelativeResize="0"/>
          <p:nvPr/>
        </p:nvPicPr>
        <p:blipFill>
          <a:blip r:embed="rId5">
            <a:alphaModFix/>
          </a:blip>
          <a:stretch>
            <a:fillRect/>
          </a:stretch>
        </p:blipFill>
        <p:spPr>
          <a:xfrm>
            <a:off x="4292725" y="3054148"/>
            <a:ext cx="1544675" cy="2108370"/>
          </a:xfrm>
          <a:prstGeom prst="rect">
            <a:avLst/>
          </a:prstGeom>
          <a:noFill/>
          <a:ln>
            <a:noFill/>
          </a:ln>
        </p:spPr>
      </p:pic>
      <p:sp>
        <p:nvSpPr>
          <p:cNvPr id="567" name="Google Shape;567;p54"/>
          <p:cNvSpPr txBox="1"/>
          <p:nvPr/>
        </p:nvSpPr>
        <p:spPr>
          <a:xfrm>
            <a:off x="5342388" y="656275"/>
            <a:ext cx="3466200" cy="1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Insert sans reprise des suspensions</a:t>
            </a:r>
            <a:endParaRPr/>
          </a:p>
        </p:txBody>
      </p:sp>
      <p:sp>
        <p:nvSpPr>
          <p:cNvPr id="568" name="Google Shape;568;p54"/>
          <p:cNvSpPr txBox="1"/>
          <p:nvPr/>
        </p:nvSpPr>
        <p:spPr>
          <a:xfrm>
            <a:off x="4292713" y="2713925"/>
            <a:ext cx="1307400" cy="1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Insert châssis</a:t>
            </a:r>
            <a:endParaRPr/>
          </a:p>
        </p:txBody>
      </p:sp>
      <p:pic>
        <p:nvPicPr>
          <p:cNvPr id="569" name="Google Shape;569;p54"/>
          <p:cNvPicPr preferRelativeResize="0"/>
          <p:nvPr/>
        </p:nvPicPr>
        <p:blipFill>
          <a:blip r:embed="rId6">
            <a:alphaModFix/>
          </a:blip>
          <a:stretch>
            <a:fillRect/>
          </a:stretch>
        </p:blipFill>
        <p:spPr>
          <a:xfrm>
            <a:off x="501482" y="1431388"/>
            <a:ext cx="2642978" cy="1870725"/>
          </a:xfrm>
          <a:prstGeom prst="rect">
            <a:avLst/>
          </a:prstGeom>
          <a:noFill/>
          <a:ln>
            <a:noFill/>
          </a:ln>
        </p:spPr>
      </p:pic>
      <p:sp>
        <p:nvSpPr>
          <p:cNvPr id="570" name="Google Shape;570;p54"/>
          <p:cNvSpPr txBox="1"/>
          <p:nvPr/>
        </p:nvSpPr>
        <p:spPr>
          <a:xfrm>
            <a:off x="198183" y="1099827"/>
            <a:ext cx="3127200" cy="2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Insert avec reprise des suspensions</a:t>
            </a:r>
            <a:endParaRPr/>
          </a:p>
        </p:txBody>
      </p:sp>
    </p:spTree>
    <p:extLst>
      <p:ext uri="{BB962C8B-B14F-4D97-AF65-F5344CB8AC3E}">
        <p14:creationId xmlns:p14="http://schemas.microsoft.com/office/powerpoint/2010/main" val="323470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5"/>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38</a:t>
            </a:fld>
            <a:endParaRPr/>
          </a:p>
        </p:txBody>
      </p:sp>
      <p:sp>
        <p:nvSpPr>
          <p:cNvPr id="578" name="Google Shape;578;p55"/>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solidFill>
                  <a:schemeClr val="accent1"/>
                </a:solidFill>
              </a:rPr>
              <a:t>Triangles </a:t>
            </a:r>
            <a:endParaRPr/>
          </a:p>
        </p:txBody>
      </p:sp>
      <p:sp>
        <p:nvSpPr>
          <p:cNvPr id="579" name="Google Shape;579;p55"/>
          <p:cNvSpPr txBox="1"/>
          <p:nvPr/>
        </p:nvSpPr>
        <p:spPr>
          <a:xfrm>
            <a:off x="7647650" y="126975"/>
            <a:ext cx="8250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 </a:t>
            </a:r>
            <a:endParaRPr sz="1800">
              <a:solidFill>
                <a:srgbClr val="980000"/>
              </a:solidFill>
            </a:endParaRPr>
          </a:p>
        </p:txBody>
      </p:sp>
      <p:pic>
        <p:nvPicPr>
          <p:cNvPr id="580" name="Google Shape;580;p55"/>
          <p:cNvPicPr preferRelativeResize="0"/>
          <p:nvPr/>
        </p:nvPicPr>
        <p:blipFill>
          <a:blip r:embed="rId3">
            <a:alphaModFix/>
          </a:blip>
          <a:stretch>
            <a:fillRect/>
          </a:stretch>
        </p:blipFill>
        <p:spPr>
          <a:xfrm>
            <a:off x="8500600" y="44968"/>
            <a:ext cx="426500" cy="611317"/>
          </a:xfrm>
          <a:prstGeom prst="rect">
            <a:avLst/>
          </a:prstGeom>
          <a:noFill/>
          <a:ln>
            <a:noFill/>
          </a:ln>
        </p:spPr>
      </p:pic>
      <p:pic>
        <p:nvPicPr>
          <p:cNvPr id="581" name="Google Shape;581;p55"/>
          <p:cNvPicPr preferRelativeResize="0"/>
          <p:nvPr/>
        </p:nvPicPr>
        <p:blipFill>
          <a:blip r:embed="rId4">
            <a:alphaModFix/>
          </a:blip>
          <a:stretch>
            <a:fillRect/>
          </a:stretch>
        </p:blipFill>
        <p:spPr>
          <a:xfrm>
            <a:off x="118000" y="945748"/>
            <a:ext cx="6250850" cy="1628025"/>
          </a:xfrm>
          <a:prstGeom prst="rect">
            <a:avLst/>
          </a:prstGeom>
          <a:noFill/>
          <a:ln>
            <a:noFill/>
          </a:ln>
        </p:spPr>
      </p:pic>
      <p:sp>
        <p:nvSpPr>
          <p:cNvPr id="582" name="Google Shape;582;p55"/>
          <p:cNvSpPr txBox="1"/>
          <p:nvPr/>
        </p:nvSpPr>
        <p:spPr>
          <a:xfrm>
            <a:off x="455850" y="2909200"/>
            <a:ext cx="6141300" cy="10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a:t>Autres gains possibles :</a:t>
            </a:r>
            <a:br>
              <a:rPr lang="fr-FR"/>
            </a:br>
            <a:r>
              <a:rPr lang="fr-FR"/>
              <a:t>_ visserie de liaison au sol (environ 300 g)</a:t>
            </a:r>
            <a:br>
              <a:rPr lang="fr-FR"/>
            </a:br>
            <a:r>
              <a:rPr lang="fr-FR"/>
              <a:t>_ insert PM avec suspensions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0"/>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p:txBody>
      </p:sp>
      <p:sp>
        <p:nvSpPr>
          <p:cNvPr id="634" name="Google Shape;634;p6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39</a:t>
            </a:fld>
            <a:endParaRPr/>
          </a:p>
        </p:txBody>
      </p:sp>
      <p:sp>
        <p:nvSpPr>
          <p:cNvPr id="635" name="Google Shape;635;p6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Bilan Massique - Liaison au sol mécatronique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7"/>
          <p:cNvSpPr txBox="1">
            <a:spLocks noGrp="1"/>
          </p:cNvSpPr>
          <p:nvPr>
            <p:ph type="body" idx="1"/>
          </p:nvPr>
        </p:nvSpPr>
        <p:spPr>
          <a:xfrm>
            <a:off x="251522" y="843550"/>
            <a:ext cx="4001400" cy="34563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Clr>
                <a:schemeClr val="dk1"/>
              </a:buClr>
              <a:buSzPts val="1100"/>
              <a:buAutoNum type="alphaLcPeriod"/>
            </a:pPr>
            <a:r>
              <a:rPr lang="fr-FR" sz="1100">
                <a:solidFill>
                  <a:schemeClr val="dk1"/>
                </a:solidFill>
              </a:rPr>
              <a:t>Système de freinage</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Roue équipée</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Suspension</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Triangles</a:t>
            </a:r>
            <a:endParaRPr sz="1100">
              <a:solidFill>
                <a:schemeClr val="dk1"/>
              </a:solidFill>
            </a:endParaRPr>
          </a:p>
          <a:p>
            <a:pPr marL="914400" lvl="1" indent="-298450" algn="l" rtl="0">
              <a:spcBef>
                <a:spcPts val="0"/>
              </a:spcBef>
              <a:spcAft>
                <a:spcPts val="0"/>
              </a:spcAft>
              <a:buClr>
                <a:schemeClr val="dk1"/>
              </a:buClr>
              <a:buSzPts val="1100"/>
              <a:buAutoNum type="alphaLcPeriod"/>
            </a:pPr>
            <a:r>
              <a:rPr lang="fr-FR" sz="1100">
                <a:solidFill>
                  <a:schemeClr val="dk1"/>
                </a:solidFill>
              </a:rPr>
              <a:t>Direction</a:t>
            </a:r>
            <a:endParaRPr sz="1100">
              <a:solidFill>
                <a:schemeClr val="dk1"/>
              </a:solidFill>
            </a:endParaRPr>
          </a:p>
        </p:txBody>
      </p:sp>
      <p:sp>
        <p:nvSpPr>
          <p:cNvPr id="151" name="Google Shape;151;p1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
        <p:nvSpPr>
          <p:cNvPr id="152" name="Google Shape;152;p1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Liaison au sol mécatronique</a:t>
            </a:r>
            <a:endParaRPr/>
          </a:p>
        </p:txBody>
      </p:sp>
      <p:sp>
        <p:nvSpPr>
          <p:cNvPr id="153" name="Google Shape;153;p17"/>
          <p:cNvSpPr txBox="1"/>
          <p:nvPr/>
        </p:nvSpPr>
        <p:spPr>
          <a:xfrm>
            <a:off x="5054100" y="1717900"/>
            <a:ext cx="40899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a:solidFill>
                  <a:srgbClr val="00FF00"/>
                </a:solidFill>
              </a:rPr>
              <a:t>MAQUETTE Système</a:t>
            </a:r>
            <a:endParaRPr sz="3000" b="1">
              <a:solidFill>
                <a:srgbClr val="00FF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8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40</a:t>
            </a:fld>
            <a:endParaRPr/>
          </a:p>
        </p:txBody>
      </p:sp>
      <p:sp>
        <p:nvSpPr>
          <p:cNvPr id="840" name="Google Shape;840;p80"/>
          <p:cNvSpPr txBox="1">
            <a:spLocks noGrp="1"/>
          </p:cNvSpPr>
          <p:nvPr>
            <p:ph type="body" idx="1"/>
          </p:nvPr>
        </p:nvSpPr>
        <p:spPr>
          <a:xfrm>
            <a:off x="251550" y="1097650"/>
            <a:ext cx="8640900" cy="25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a:solidFill>
                  <a:srgbClr val="B10404"/>
                </a:solidFill>
              </a:rPr>
              <a:t>4. S3 - Châssis équipé</a:t>
            </a:r>
            <a:endParaRPr sz="2400">
              <a:solidFill>
                <a:srgbClr val="B10404"/>
              </a:solidFill>
            </a:endParaRPr>
          </a:p>
          <a:p>
            <a:pPr marL="914400" lvl="0" indent="-342900" algn="l" rtl="0">
              <a:spcBef>
                <a:spcPts val="0"/>
              </a:spcBef>
              <a:spcAft>
                <a:spcPts val="0"/>
              </a:spcAft>
              <a:buClr>
                <a:srgbClr val="595959"/>
              </a:buClr>
              <a:buSzPts val="1800"/>
              <a:buAutoNum type="alphaLcPeriod"/>
            </a:pPr>
            <a:r>
              <a:rPr lang="fr-FR" sz="1800" b="0">
                <a:solidFill>
                  <a:srgbClr val="595959"/>
                </a:solidFill>
              </a:rPr>
              <a:t>Ergonomie</a:t>
            </a:r>
            <a:endParaRPr sz="1800" b="0">
              <a:solidFill>
                <a:srgbClr val="595959"/>
              </a:solidFill>
            </a:endParaRPr>
          </a:p>
          <a:p>
            <a:pPr marL="914400" lvl="0" indent="-342900" algn="l" rtl="0">
              <a:spcBef>
                <a:spcPts val="0"/>
              </a:spcBef>
              <a:spcAft>
                <a:spcPts val="0"/>
              </a:spcAft>
              <a:buClr>
                <a:srgbClr val="595959"/>
              </a:buClr>
              <a:buSzPts val="1800"/>
              <a:buAutoNum type="alphaLcPeriod"/>
            </a:pPr>
            <a:r>
              <a:rPr lang="fr-FR" sz="1800" b="0">
                <a:solidFill>
                  <a:srgbClr val="595959"/>
                </a:solidFill>
              </a:rPr>
              <a:t>Structure tubulaire du châssis équipé</a:t>
            </a:r>
            <a:endParaRPr sz="1800" b="0">
              <a:solidFill>
                <a:srgbClr val="595959"/>
              </a:solidFill>
            </a:endParaRPr>
          </a:p>
          <a:p>
            <a:pPr marL="914400" lvl="0" indent="-342900" algn="l" rtl="0">
              <a:spcBef>
                <a:spcPts val="0"/>
              </a:spcBef>
              <a:spcAft>
                <a:spcPts val="0"/>
              </a:spcAft>
              <a:buClr>
                <a:srgbClr val="595959"/>
              </a:buClr>
              <a:buSzPts val="1800"/>
              <a:buAutoNum type="alphaLcPeriod"/>
            </a:pPr>
            <a:r>
              <a:rPr lang="fr-FR" sz="1800" b="0">
                <a:solidFill>
                  <a:srgbClr val="595959"/>
                </a:solidFill>
              </a:rPr>
              <a:t>Carrosserie</a:t>
            </a:r>
            <a:endParaRPr sz="1800" b="0">
              <a:solidFill>
                <a:srgbClr val="595959"/>
              </a:solidFill>
            </a:endParaRPr>
          </a:p>
          <a:p>
            <a:pPr marL="914400" lvl="0" indent="0" algn="l" rtl="0">
              <a:spcBef>
                <a:spcPts val="0"/>
              </a:spcBef>
              <a:spcAft>
                <a:spcPts val="0"/>
              </a:spcAft>
              <a:buNone/>
            </a:pPr>
            <a:endParaRPr sz="1800" b="0">
              <a:solidFill>
                <a:srgbClr val="595959"/>
              </a:solidFill>
            </a:endParaRPr>
          </a:p>
          <a:p>
            <a:pPr marL="0" lvl="0" indent="0" algn="l" rtl="0">
              <a:spcBef>
                <a:spcPts val="0"/>
              </a:spcBef>
              <a:spcAft>
                <a:spcPts val="0"/>
              </a:spcAft>
              <a:buNone/>
            </a:pPr>
            <a:endParaRPr sz="2400" b="0"/>
          </a:p>
        </p:txBody>
      </p:sp>
      <p:sp>
        <p:nvSpPr>
          <p:cNvPr id="841" name="Google Shape;841;p8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Sommaire</a:t>
            </a:r>
            <a:endParaRPr/>
          </a:p>
        </p:txBody>
      </p:sp>
      <p:sp>
        <p:nvSpPr>
          <p:cNvPr id="842" name="Google Shape;842;p80"/>
          <p:cNvSpPr txBox="1"/>
          <p:nvPr/>
        </p:nvSpPr>
        <p:spPr>
          <a:xfrm>
            <a:off x="4824050" y="32351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YRI</a:t>
            </a:r>
            <a:endParaRPr sz="1800">
              <a:solidFill>
                <a:srgbClr val="980000"/>
              </a:solidFill>
            </a:endParaRPr>
          </a:p>
        </p:txBody>
      </p:sp>
      <p:pic>
        <p:nvPicPr>
          <p:cNvPr id="843" name="Google Shape;843;p80"/>
          <p:cNvPicPr preferRelativeResize="0"/>
          <p:nvPr/>
        </p:nvPicPr>
        <p:blipFill>
          <a:blip r:embed="rId3">
            <a:alphaModFix/>
          </a:blip>
          <a:stretch>
            <a:fillRect/>
          </a:stretch>
        </p:blipFill>
        <p:spPr>
          <a:xfrm>
            <a:off x="5408650" y="3172953"/>
            <a:ext cx="339850" cy="567550"/>
          </a:xfrm>
          <a:prstGeom prst="rect">
            <a:avLst/>
          </a:prstGeom>
          <a:noFill/>
          <a:ln>
            <a:noFill/>
          </a:ln>
        </p:spPr>
      </p:pic>
      <p:sp>
        <p:nvSpPr>
          <p:cNvPr id="844" name="Google Shape;844;p80"/>
          <p:cNvSpPr txBox="1"/>
          <p:nvPr/>
        </p:nvSpPr>
        <p:spPr>
          <a:xfrm>
            <a:off x="6208325" y="32330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RCS</a:t>
            </a:r>
            <a:endParaRPr sz="1800">
              <a:solidFill>
                <a:srgbClr val="980000"/>
              </a:solidFill>
            </a:endParaRPr>
          </a:p>
        </p:txBody>
      </p:sp>
      <p:pic>
        <p:nvPicPr>
          <p:cNvPr id="845" name="Google Shape;845;p80"/>
          <p:cNvPicPr preferRelativeResize="0"/>
          <p:nvPr/>
        </p:nvPicPr>
        <p:blipFill>
          <a:blip r:embed="rId4">
            <a:alphaModFix/>
          </a:blip>
          <a:stretch>
            <a:fillRect/>
          </a:stretch>
        </p:blipFill>
        <p:spPr>
          <a:xfrm>
            <a:off x="6909727" y="3163402"/>
            <a:ext cx="458316" cy="586650"/>
          </a:xfrm>
          <a:prstGeom prst="rect">
            <a:avLst/>
          </a:prstGeom>
          <a:noFill/>
          <a:ln>
            <a:noFill/>
          </a:ln>
        </p:spPr>
      </p:pic>
      <p:sp>
        <p:nvSpPr>
          <p:cNvPr id="846" name="Google Shape;846;p80"/>
          <p:cNvSpPr txBox="1"/>
          <p:nvPr/>
        </p:nvSpPr>
        <p:spPr>
          <a:xfrm>
            <a:off x="7754825" y="3231613"/>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JKL</a:t>
            </a:r>
            <a:endParaRPr sz="1800">
              <a:solidFill>
                <a:srgbClr val="980000"/>
              </a:solidFill>
            </a:endParaRPr>
          </a:p>
        </p:txBody>
      </p:sp>
      <p:pic>
        <p:nvPicPr>
          <p:cNvPr id="847" name="Google Shape;847;p80"/>
          <p:cNvPicPr preferRelativeResize="0"/>
          <p:nvPr/>
        </p:nvPicPr>
        <p:blipFill>
          <a:blip r:embed="rId5">
            <a:alphaModFix/>
          </a:blip>
          <a:stretch>
            <a:fillRect/>
          </a:stretch>
        </p:blipFill>
        <p:spPr>
          <a:xfrm>
            <a:off x="8388651" y="3175640"/>
            <a:ext cx="503800" cy="566275"/>
          </a:xfrm>
          <a:prstGeom prst="rect">
            <a:avLst/>
          </a:prstGeom>
          <a:noFill/>
          <a:ln>
            <a:noFill/>
          </a:ln>
        </p:spPr>
      </p:pic>
      <p:sp>
        <p:nvSpPr>
          <p:cNvPr id="848" name="Google Shape;848;p80"/>
          <p:cNvSpPr txBox="1"/>
          <p:nvPr/>
        </p:nvSpPr>
        <p:spPr>
          <a:xfrm>
            <a:off x="5134175" y="1358775"/>
            <a:ext cx="38577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a:solidFill>
                  <a:srgbClr val="00FF00"/>
                </a:solidFill>
              </a:rPr>
              <a:t>MAQUETTE FRAME</a:t>
            </a:r>
            <a:endParaRPr sz="3000" b="1">
              <a:solidFill>
                <a:srgbClr val="00FF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9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41</a:t>
            </a:fld>
            <a:endParaRPr/>
          </a:p>
        </p:txBody>
      </p:sp>
      <p:sp>
        <p:nvSpPr>
          <p:cNvPr id="958" name="Google Shape;958;p9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Carrosserie</a:t>
            </a:r>
            <a:endParaRPr/>
          </a:p>
        </p:txBody>
      </p:sp>
      <p:sp>
        <p:nvSpPr>
          <p:cNvPr id="959" name="Google Shape;959;p91"/>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JKL</a:t>
            </a:r>
            <a:endParaRPr sz="1800">
              <a:solidFill>
                <a:srgbClr val="980000"/>
              </a:solidFill>
            </a:endParaRPr>
          </a:p>
        </p:txBody>
      </p:sp>
      <p:pic>
        <p:nvPicPr>
          <p:cNvPr id="960" name="Google Shape;960;p91"/>
          <p:cNvPicPr preferRelativeResize="0"/>
          <p:nvPr/>
        </p:nvPicPr>
        <p:blipFill>
          <a:blip r:embed="rId3">
            <a:alphaModFix/>
          </a:blip>
          <a:stretch>
            <a:fillRect/>
          </a:stretch>
        </p:blipFill>
        <p:spPr>
          <a:xfrm>
            <a:off x="8441426" y="71003"/>
            <a:ext cx="503800" cy="566275"/>
          </a:xfrm>
          <a:prstGeom prst="rect">
            <a:avLst/>
          </a:prstGeom>
          <a:noFill/>
          <a:ln>
            <a:noFill/>
          </a:ln>
        </p:spPr>
      </p:pic>
      <p:sp>
        <p:nvSpPr>
          <p:cNvPr id="961" name="Google Shape;961;p91"/>
          <p:cNvSpPr txBox="1">
            <a:spLocks noGrp="1"/>
          </p:cNvSpPr>
          <p:nvPr>
            <p:ph type="body" idx="1"/>
          </p:nvPr>
        </p:nvSpPr>
        <p:spPr>
          <a:xfrm>
            <a:off x="251550" y="749225"/>
            <a:ext cx="8640900" cy="3493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2400">
                <a:solidFill>
                  <a:schemeClr val="accent5"/>
                </a:solidFill>
              </a:rPr>
              <a:t>Objectif :</a:t>
            </a:r>
            <a:r>
              <a:rPr lang="fr-FR" sz="2400"/>
              <a:t> </a:t>
            </a:r>
            <a:r>
              <a:rPr lang="fr-FR" sz="2400" b="0"/>
              <a:t>Respecter le règlement et être esthétique</a:t>
            </a:r>
            <a:endParaRPr sz="2400" b="0"/>
          </a:p>
          <a:p>
            <a:pPr marL="457200" lvl="0" indent="-342900" algn="l" rtl="0">
              <a:spcBef>
                <a:spcPts val="0"/>
              </a:spcBef>
              <a:spcAft>
                <a:spcPts val="0"/>
              </a:spcAft>
              <a:buSzPts val="1800"/>
              <a:buChar char="•"/>
            </a:pPr>
            <a:r>
              <a:rPr lang="fr-FR" sz="1800" b="0"/>
              <a:t>Travailler sur les défauts de la carrosserie de Vulcanix</a:t>
            </a:r>
            <a:endParaRPr sz="1800"/>
          </a:p>
          <a:p>
            <a:pPr marL="0" lvl="0" indent="0" algn="l" rtl="0">
              <a:spcBef>
                <a:spcPts val="560"/>
              </a:spcBef>
              <a:spcAft>
                <a:spcPts val="0"/>
              </a:spcAft>
              <a:buNone/>
            </a:pPr>
            <a:r>
              <a:rPr lang="fr-FR" sz="2400">
                <a:solidFill>
                  <a:schemeClr val="accent4"/>
                </a:solidFill>
              </a:rPr>
              <a:t>Fait : </a:t>
            </a:r>
            <a:endParaRPr sz="2400" b="0">
              <a:solidFill>
                <a:schemeClr val="accent4"/>
              </a:solidFill>
            </a:endParaRPr>
          </a:p>
          <a:p>
            <a:pPr marL="457200" lvl="0" indent="-342900" algn="l" rtl="0">
              <a:spcBef>
                <a:spcPts val="560"/>
              </a:spcBef>
              <a:spcAft>
                <a:spcPts val="0"/>
              </a:spcAft>
              <a:buSzPts val="1800"/>
              <a:buChar char="•"/>
            </a:pPr>
            <a:r>
              <a:rPr lang="fr-FR" sz="1800" b="0"/>
              <a:t>Nez adapté au châssis et plus proche</a:t>
            </a:r>
            <a:endParaRPr sz="1800" b="0"/>
          </a:p>
          <a:p>
            <a:pPr marL="457200" lvl="0" indent="-342900" algn="l" rtl="0">
              <a:spcBef>
                <a:spcPts val="0"/>
              </a:spcBef>
              <a:spcAft>
                <a:spcPts val="0"/>
              </a:spcAft>
              <a:buSzPts val="1800"/>
              <a:buChar char="•"/>
            </a:pPr>
            <a:r>
              <a:rPr lang="fr-FR" sz="1800" b="0"/>
              <a:t>Choix des composants (fibre de carbone non peint, vernis)</a:t>
            </a:r>
            <a:endParaRPr sz="1800" b="0"/>
          </a:p>
          <a:p>
            <a:pPr marL="0" lvl="0" indent="0" algn="l" rtl="0">
              <a:spcBef>
                <a:spcPts val="560"/>
              </a:spcBef>
              <a:spcAft>
                <a:spcPts val="0"/>
              </a:spcAft>
              <a:buNone/>
            </a:pPr>
            <a:endParaRPr sz="1400" b="0"/>
          </a:p>
          <a:p>
            <a:pPr marL="0" lvl="0" indent="0" algn="l" rtl="0">
              <a:spcBef>
                <a:spcPts val="560"/>
              </a:spcBef>
              <a:spcAft>
                <a:spcPts val="0"/>
              </a:spcAft>
              <a:buNone/>
            </a:pPr>
            <a:r>
              <a:rPr lang="fr-FR" sz="2400">
                <a:solidFill>
                  <a:srgbClr val="FF0000"/>
                </a:solidFill>
              </a:rPr>
              <a:t>Reste à faire :</a:t>
            </a:r>
            <a:r>
              <a:rPr lang="fr-FR" sz="2400" b="0"/>
              <a:t> </a:t>
            </a:r>
            <a:endParaRPr sz="2400" b="0"/>
          </a:p>
          <a:p>
            <a:pPr marL="457200" lvl="0" indent="-342900" algn="l" rtl="0">
              <a:spcBef>
                <a:spcPts val="0"/>
              </a:spcBef>
              <a:spcAft>
                <a:spcPts val="0"/>
              </a:spcAft>
              <a:buSzPts val="1800"/>
              <a:buFont typeface="Corbel"/>
              <a:buChar char="•"/>
            </a:pPr>
            <a:r>
              <a:rPr lang="fr-FR" sz="1800" b="0"/>
              <a:t>Adapter le nez aux suspensions</a:t>
            </a:r>
            <a:endParaRPr sz="1800" b="0"/>
          </a:p>
          <a:p>
            <a:pPr marL="457200" lvl="0" indent="-342900" algn="l" rtl="0">
              <a:spcBef>
                <a:spcPts val="0"/>
              </a:spcBef>
              <a:spcAft>
                <a:spcPts val="0"/>
              </a:spcAft>
              <a:buSzPts val="1800"/>
              <a:buChar char="•"/>
            </a:pPr>
            <a:r>
              <a:rPr lang="fr-FR" sz="1800" b="0"/>
              <a:t>Trouver des partenariats avantageux pour fournir le carbone</a:t>
            </a:r>
            <a:endParaRPr sz="1800" b="0"/>
          </a:p>
          <a:p>
            <a:pPr marL="457200" lvl="0" indent="-342900" algn="l" rtl="0">
              <a:spcBef>
                <a:spcPts val="0"/>
              </a:spcBef>
              <a:spcAft>
                <a:spcPts val="0"/>
              </a:spcAft>
              <a:buSzPts val="1800"/>
              <a:buChar char="•"/>
            </a:pPr>
            <a:r>
              <a:rPr lang="fr-FR" sz="1800" b="0"/>
              <a:t>Tester aérodynamiquement le profil</a:t>
            </a:r>
            <a:endParaRPr sz="1800" b="0"/>
          </a:p>
          <a:p>
            <a:pPr marL="0" lvl="0" indent="0" algn="l" rtl="0">
              <a:spcBef>
                <a:spcPts val="560"/>
              </a:spcBef>
              <a:spcAft>
                <a:spcPts val="0"/>
              </a:spcAft>
              <a:buNone/>
            </a:pP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92"/>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42</a:t>
            </a:fld>
            <a:endParaRPr/>
          </a:p>
        </p:txBody>
      </p:sp>
      <p:sp>
        <p:nvSpPr>
          <p:cNvPr id="968" name="Google Shape;968;p92"/>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Carrosserie</a:t>
            </a:r>
            <a:endParaRPr/>
          </a:p>
        </p:txBody>
      </p:sp>
      <p:sp>
        <p:nvSpPr>
          <p:cNvPr id="969" name="Google Shape;969;p92"/>
          <p:cNvSpPr txBox="1"/>
          <p:nvPr/>
        </p:nvSpPr>
        <p:spPr>
          <a:xfrm>
            <a:off x="5425700" y="846225"/>
            <a:ext cx="3519600" cy="33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FR"/>
              <a:t>Nez plus profilé et proche du châssis → étude aéro possible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fr-FR"/>
              <a:t>Abandon des ouïes → gain ~ 2kg</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FR"/>
              <a:t>Recherche de partenariats avec les fournisseurs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fr-FR"/>
              <a:t>Faciliter la pose de la carrosserie (accès aux vis)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fr-FR"/>
              <a:t>Réfléchir à l’adaptation aux suspensions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fr-FR"/>
              <a:t>Réfléchir à l’optimisation des plaques latérales (nom des sponsors, esthétique)</a:t>
            </a:r>
            <a:endParaRPr/>
          </a:p>
          <a:p>
            <a:pPr marL="0" lvl="0" indent="0" algn="l" rtl="0">
              <a:spcBef>
                <a:spcPts val="0"/>
              </a:spcBef>
              <a:spcAft>
                <a:spcPts val="0"/>
              </a:spcAft>
              <a:buNone/>
            </a:pPr>
            <a:endParaRPr/>
          </a:p>
        </p:txBody>
      </p:sp>
      <p:sp>
        <p:nvSpPr>
          <p:cNvPr id="970" name="Google Shape;970;p92"/>
          <p:cNvSpPr txBox="1"/>
          <p:nvPr/>
        </p:nvSpPr>
        <p:spPr>
          <a:xfrm>
            <a:off x="780760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JKL</a:t>
            </a:r>
            <a:endParaRPr sz="1800">
              <a:solidFill>
                <a:srgbClr val="980000"/>
              </a:solidFill>
            </a:endParaRPr>
          </a:p>
        </p:txBody>
      </p:sp>
      <p:pic>
        <p:nvPicPr>
          <p:cNvPr id="971" name="Google Shape;971;p92"/>
          <p:cNvPicPr preferRelativeResize="0"/>
          <p:nvPr/>
        </p:nvPicPr>
        <p:blipFill>
          <a:blip r:embed="rId3">
            <a:alphaModFix/>
          </a:blip>
          <a:stretch>
            <a:fillRect/>
          </a:stretch>
        </p:blipFill>
        <p:spPr>
          <a:xfrm>
            <a:off x="8441426" y="71003"/>
            <a:ext cx="503800" cy="566275"/>
          </a:xfrm>
          <a:prstGeom prst="rect">
            <a:avLst/>
          </a:prstGeom>
          <a:noFill/>
          <a:ln>
            <a:noFill/>
          </a:ln>
        </p:spPr>
      </p:pic>
      <p:pic>
        <p:nvPicPr>
          <p:cNvPr id="972" name="Google Shape;972;p92"/>
          <p:cNvPicPr preferRelativeResize="0"/>
          <p:nvPr/>
        </p:nvPicPr>
        <p:blipFill>
          <a:blip r:embed="rId4">
            <a:alphaModFix/>
          </a:blip>
          <a:stretch>
            <a:fillRect/>
          </a:stretch>
        </p:blipFill>
        <p:spPr>
          <a:xfrm>
            <a:off x="147575" y="1429275"/>
            <a:ext cx="5350925" cy="2457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93"/>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p:txBody>
      </p:sp>
      <p:sp>
        <p:nvSpPr>
          <p:cNvPr id="979" name="Google Shape;979;p93"/>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43</a:t>
            </a:fld>
            <a:endParaRPr/>
          </a:p>
        </p:txBody>
      </p:sp>
      <p:sp>
        <p:nvSpPr>
          <p:cNvPr id="980" name="Google Shape;980;p93"/>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Bilan Massique - Châssis équipée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28"/>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a:p>
        </p:txBody>
      </p:sp>
      <p:sp>
        <p:nvSpPr>
          <p:cNvPr id="1401" name="Google Shape;1401;p12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44</a:t>
            </a:fld>
            <a:endParaRPr/>
          </a:p>
        </p:txBody>
      </p:sp>
      <p:sp>
        <p:nvSpPr>
          <p:cNvPr id="1402" name="Google Shape;1402;p12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Bilan Massique - Véhicule Optimus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29"/>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45</a:t>
            </a:fld>
            <a:endParaRPr/>
          </a:p>
        </p:txBody>
      </p:sp>
      <p:sp>
        <p:nvSpPr>
          <p:cNvPr id="1409" name="Google Shape;1409;p129"/>
          <p:cNvSpPr txBox="1">
            <a:spLocks noGrp="1"/>
          </p:cNvSpPr>
          <p:nvPr>
            <p:ph type="body" idx="1"/>
          </p:nvPr>
        </p:nvSpPr>
        <p:spPr>
          <a:xfrm>
            <a:off x="251520" y="843558"/>
            <a:ext cx="8640900" cy="34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a:solidFill>
                  <a:srgbClr val="B10404"/>
                </a:solidFill>
              </a:rPr>
              <a:t>6. Conclusion</a:t>
            </a:r>
            <a:endParaRPr sz="2400">
              <a:solidFill>
                <a:srgbClr val="B10404"/>
              </a:solidFill>
            </a:endParaRPr>
          </a:p>
          <a:p>
            <a:pPr marL="914400" lvl="0" indent="-381000" algn="l" rtl="0">
              <a:spcBef>
                <a:spcPts val="0"/>
              </a:spcBef>
              <a:spcAft>
                <a:spcPts val="0"/>
              </a:spcAft>
              <a:buSzPts val="2400"/>
              <a:buAutoNum type="alphaLcPeriod"/>
            </a:pPr>
            <a:r>
              <a:rPr lang="fr-FR" sz="2400" b="0"/>
              <a:t>MID-3D</a:t>
            </a:r>
            <a:endParaRPr sz="2400" b="0"/>
          </a:p>
          <a:p>
            <a:pPr marL="914400" lvl="0" indent="-381000" algn="l" rtl="0">
              <a:spcBef>
                <a:spcPts val="0"/>
              </a:spcBef>
              <a:spcAft>
                <a:spcPts val="0"/>
              </a:spcAft>
              <a:buSzPts val="2400"/>
              <a:buAutoNum type="alphaLcPeriod"/>
            </a:pPr>
            <a:r>
              <a:rPr lang="fr-FR" sz="2400" b="0"/>
              <a:t>Etat d’avancement du projet</a:t>
            </a:r>
            <a:endParaRPr sz="2400" b="0"/>
          </a:p>
          <a:p>
            <a:pPr marL="0" lvl="0" indent="0" algn="l" rtl="0">
              <a:spcBef>
                <a:spcPts val="0"/>
              </a:spcBef>
              <a:spcAft>
                <a:spcPts val="0"/>
              </a:spcAft>
              <a:buNone/>
            </a:pPr>
            <a:endParaRPr sz="2400" b="0"/>
          </a:p>
          <a:p>
            <a:pPr marL="0" lvl="0" indent="0" algn="l" rtl="0">
              <a:spcBef>
                <a:spcPts val="0"/>
              </a:spcBef>
              <a:spcAft>
                <a:spcPts val="0"/>
              </a:spcAft>
              <a:buNone/>
            </a:pPr>
            <a:endParaRPr sz="2400" b="0"/>
          </a:p>
        </p:txBody>
      </p:sp>
      <p:sp>
        <p:nvSpPr>
          <p:cNvPr id="1410" name="Google Shape;1410;p129"/>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Sommaire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30"/>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46</a:t>
            </a:fld>
            <a:endParaRPr/>
          </a:p>
        </p:txBody>
      </p:sp>
      <p:sp>
        <p:nvSpPr>
          <p:cNvPr id="1417" name="Google Shape;1417;p130"/>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MID-3D</a:t>
            </a:r>
            <a:endParaRPr/>
          </a:p>
        </p:txBody>
      </p:sp>
      <p:sp>
        <p:nvSpPr>
          <p:cNvPr id="1418" name="Google Shape;1418;p130"/>
          <p:cNvSpPr txBox="1"/>
          <p:nvPr/>
        </p:nvSpPr>
        <p:spPr>
          <a:xfrm>
            <a:off x="7797575"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MPL</a:t>
            </a:r>
            <a:endParaRPr sz="1800">
              <a:solidFill>
                <a:srgbClr val="980000"/>
              </a:solidFill>
            </a:endParaRPr>
          </a:p>
        </p:txBody>
      </p:sp>
      <p:pic>
        <p:nvPicPr>
          <p:cNvPr id="1419" name="Google Shape;1419;p130"/>
          <p:cNvPicPr preferRelativeResize="0"/>
          <p:nvPr/>
        </p:nvPicPr>
        <p:blipFill>
          <a:blip r:embed="rId3">
            <a:alphaModFix/>
          </a:blip>
          <a:stretch>
            <a:fillRect/>
          </a:stretch>
        </p:blipFill>
        <p:spPr>
          <a:xfrm>
            <a:off x="8498975" y="19725"/>
            <a:ext cx="518706" cy="661800"/>
          </a:xfrm>
          <a:prstGeom prst="rect">
            <a:avLst/>
          </a:prstGeom>
          <a:noFill/>
          <a:ln>
            <a:noFill/>
          </a:ln>
        </p:spPr>
      </p:pic>
      <p:pic>
        <p:nvPicPr>
          <p:cNvPr id="1420" name="Google Shape;1420;p130"/>
          <p:cNvPicPr preferRelativeResize="0"/>
          <p:nvPr/>
        </p:nvPicPr>
        <p:blipFill>
          <a:blip r:embed="rId4">
            <a:alphaModFix/>
          </a:blip>
          <a:stretch>
            <a:fillRect/>
          </a:stretch>
        </p:blipFill>
        <p:spPr>
          <a:xfrm>
            <a:off x="625275" y="1176312"/>
            <a:ext cx="4214624" cy="2790876"/>
          </a:xfrm>
          <a:prstGeom prst="rect">
            <a:avLst/>
          </a:prstGeom>
          <a:noFill/>
          <a:ln>
            <a:noFill/>
          </a:ln>
        </p:spPr>
      </p:pic>
      <p:pic>
        <p:nvPicPr>
          <p:cNvPr id="1421" name="Google Shape;1421;p130"/>
          <p:cNvPicPr preferRelativeResize="0"/>
          <p:nvPr/>
        </p:nvPicPr>
        <p:blipFill>
          <a:blip r:embed="rId5">
            <a:alphaModFix/>
          </a:blip>
          <a:stretch>
            <a:fillRect/>
          </a:stretch>
        </p:blipFill>
        <p:spPr>
          <a:xfrm>
            <a:off x="5629475" y="954351"/>
            <a:ext cx="2245300" cy="1885700"/>
          </a:xfrm>
          <a:prstGeom prst="rect">
            <a:avLst/>
          </a:prstGeom>
          <a:noFill/>
          <a:ln>
            <a:noFill/>
          </a:ln>
        </p:spPr>
      </p:pic>
      <p:pic>
        <p:nvPicPr>
          <p:cNvPr id="1422" name="Google Shape;1422;p130"/>
          <p:cNvPicPr preferRelativeResize="0"/>
          <p:nvPr/>
        </p:nvPicPr>
        <p:blipFill>
          <a:blip r:embed="rId6">
            <a:alphaModFix/>
          </a:blip>
          <a:stretch>
            <a:fillRect/>
          </a:stretch>
        </p:blipFill>
        <p:spPr>
          <a:xfrm>
            <a:off x="5378725" y="2972300"/>
            <a:ext cx="2746810" cy="1885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31"/>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47</a:t>
            </a:fld>
            <a:endParaRPr/>
          </a:p>
        </p:txBody>
      </p:sp>
      <p:sp>
        <p:nvSpPr>
          <p:cNvPr id="1429" name="Google Shape;1429;p131"/>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Etat de l’avancement du projet - Prochaines échéances</a:t>
            </a:r>
            <a:endParaRPr/>
          </a:p>
        </p:txBody>
      </p:sp>
      <p:sp>
        <p:nvSpPr>
          <p:cNvPr id="1430" name="Google Shape;1430;p131"/>
          <p:cNvSpPr txBox="1">
            <a:spLocks noGrp="1"/>
          </p:cNvSpPr>
          <p:nvPr>
            <p:ph type="body" idx="1"/>
          </p:nvPr>
        </p:nvSpPr>
        <p:spPr>
          <a:xfrm>
            <a:off x="251525" y="843550"/>
            <a:ext cx="7091100" cy="747600"/>
          </a:xfrm>
          <a:prstGeom prst="rect">
            <a:avLst/>
          </a:prstGeom>
        </p:spPr>
        <p:txBody>
          <a:bodyPr spcFirstLastPara="1" wrap="square" lIns="91425" tIns="91425" rIns="91425" bIns="91425" anchor="ctr" anchorCtr="0">
            <a:noAutofit/>
          </a:bodyPr>
          <a:lstStyle/>
          <a:p>
            <a:pPr marL="0" lvl="0" indent="0" algn="l" rtl="0">
              <a:spcBef>
                <a:spcPts val="560"/>
              </a:spcBef>
              <a:spcAft>
                <a:spcPts val="0"/>
              </a:spcAft>
              <a:buNone/>
            </a:pPr>
            <a:r>
              <a:rPr lang="fr-FR"/>
              <a:t>Etat du Projet : </a:t>
            </a:r>
            <a:endParaRPr b="0"/>
          </a:p>
        </p:txBody>
      </p:sp>
      <p:sp>
        <p:nvSpPr>
          <p:cNvPr id="1431" name="Google Shape;1431;p131"/>
          <p:cNvSpPr txBox="1"/>
          <p:nvPr/>
        </p:nvSpPr>
        <p:spPr>
          <a:xfrm>
            <a:off x="251525" y="3016725"/>
            <a:ext cx="67848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800" b="1">
                <a:latin typeface="Corbel"/>
                <a:ea typeface="Corbel"/>
                <a:cs typeface="Corbel"/>
                <a:sym typeface="Corbel"/>
              </a:rPr>
              <a:t>Prochain TOP :  </a:t>
            </a:r>
            <a:r>
              <a:rPr lang="fr-FR" sz="2800">
                <a:latin typeface="Corbel"/>
                <a:ea typeface="Corbel"/>
                <a:cs typeface="Corbel"/>
                <a:sym typeface="Corbel"/>
              </a:rPr>
              <a:t>TOP Organe - fin janvier</a:t>
            </a:r>
            <a:endParaRPr sz="2800">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body" idx="1"/>
          </p:nvPr>
        </p:nvSpPr>
        <p:spPr>
          <a:xfrm>
            <a:off x="251522" y="843550"/>
            <a:ext cx="4001400" cy="34563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SzPts val="1100"/>
              <a:buAutoNum type="alphaLcPeriod"/>
            </a:pPr>
            <a:r>
              <a:rPr lang="fr-FR" sz="1100"/>
              <a:t>Ergonomie</a:t>
            </a:r>
            <a:endParaRPr sz="1100"/>
          </a:p>
          <a:p>
            <a:pPr marL="914400" lvl="1" indent="-298450" algn="l" rtl="0">
              <a:spcBef>
                <a:spcPts val="0"/>
              </a:spcBef>
              <a:spcAft>
                <a:spcPts val="0"/>
              </a:spcAft>
              <a:buSzPts val="1100"/>
              <a:buAutoNum type="alphaLcPeriod"/>
            </a:pPr>
            <a:r>
              <a:rPr lang="fr-FR" sz="1100"/>
              <a:t>Structure tubulaire</a:t>
            </a:r>
            <a:endParaRPr sz="1100"/>
          </a:p>
          <a:p>
            <a:pPr marL="914400" lvl="1" indent="-298450" algn="l" rtl="0">
              <a:spcBef>
                <a:spcPts val="0"/>
              </a:spcBef>
              <a:spcAft>
                <a:spcPts val="0"/>
              </a:spcAft>
              <a:buSzPts val="1100"/>
              <a:buAutoNum type="alphaLcPeriod"/>
            </a:pPr>
            <a:r>
              <a:rPr lang="fr-FR" sz="1100"/>
              <a:t>Carrosserie </a:t>
            </a:r>
            <a:endParaRPr sz="1100">
              <a:solidFill>
                <a:schemeClr val="dk1"/>
              </a:solidFill>
            </a:endParaRPr>
          </a:p>
        </p:txBody>
      </p:sp>
      <p:sp>
        <p:nvSpPr>
          <p:cNvPr id="160" name="Google Shape;160;p1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sp>
        <p:nvSpPr>
          <p:cNvPr id="161" name="Google Shape;161;p1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Châssis équipé et aérodynamique</a:t>
            </a:r>
            <a:endParaRPr/>
          </a:p>
        </p:txBody>
      </p:sp>
      <p:sp>
        <p:nvSpPr>
          <p:cNvPr id="162" name="Google Shape;162;p18"/>
          <p:cNvSpPr txBox="1"/>
          <p:nvPr/>
        </p:nvSpPr>
        <p:spPr>
          <a:xfrm>
            <a:off x="2172025" y="2138200"/>
            <a:ext cx="66630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a:solidFill>
                  <a:srgbClr val="00FF00"/>
                </a:solidFill>
              </a:rPr>
              <a:t>MAQUETTE Système</a:t>
            </a:r>
            <a:endParaRPr sz="3000" b="1" dirty="0">
              <a:solidFill>
                <a:srgbClr val="00FF00"/>
              </a:solidFill>
            </a:endParaRPr>
          </a:p>
        </p:txBody>
      </p:sp>
      <p:sp>
        <p:nvSpPr>
          <p:cNvPr id="163" name="Google Shape;163;p18"/>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6</a:t>
            </a:fld>
            <a:endParaRPr/>
          </a:p>
        </p:txBody>
      </p:sp>
      <p:sp>
        <p:nvSpPr>
          <p:cNvPr id="251" name="Google Shape;251;p26"/>
          <p:cNvSpPr txBox="1">
            <a:spLocks noGrp="1"/>
          </p:cNvSpPr>
          <p:nvPr>
            <p:ph type="body" idx="1"/>
          </p:nvPr>
        </p:nvSpPr>
        <p:spPr>
          <a:xfrm>
            <a:off x="251550" y="843600"/>
            <a:ext cx="5152500" cy="20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D9D9D9"/>
              </a:solidFill>
            </a:endParaRPr>
          </a:p>
          <a:p>
            <a:pPr marL="0" lvl="0" indent="0" algn="l" rtl="0">
              <a:spcBef>
                <a:spcPts val="0"/>
              </a:spcBef>
              <a:spcAft>
                <a:spcPts val="0"/>
              </a:spcAft>
              <a:buNone/>
            </a:pPr>
            <a:r>
              <a:rPr lang="fr-FR" sz="2400">
                <a:solidFill>
                  <a:srgbClr val="B10404"/>
                </a:solidFill>
              </a:rPr>
              <a:t>1.   </a:t>
            </a:r>
            <a:r>
              <a:rPr lang="fr-FR" sz="2400"/>
              <a:t>S1 - Liaison au sol mécatronique</a:t>
            </a:r>
            <a:endParaRPr sz="1800"/>
          </a:p>
          <a:p>
            <a:pPr marL="914400" lvl="1" indent="-342900" algn="l" rtl="0">
              <a:spcBef>
                <a:spcPts val="0"/>
              </a:spcBef>
              <a:spcAft>
                <a:spcPts val="0"/>
              </a:spcAft>
              <a:buClr>
                <a:srgbClr val="595959"/>
              </a:buClr>
              <a:buSzPts val="1800"/>
              <a:buAutoNum type="alphaLcPeriod"/>
            </a:pPr>
            <a:r>
              <a:rPr lang="fr-FR" sz="1800">
                <a:solidFill>
                  <a:srgbClr val="595959"/>
                </a:solidFill>
              </a:rPr>
              <a:t>Système de freinage</a:t>
            </a:r>
            <a:endParaRPr sz="1800">
              <a:solidFill>
                <a:srgbClr val="595959"/>
              </a:solidFill>
            </a:endParaRPr>
          </a:p>
          <a:p>
            <a:pPr marL="914400" lvl="1" indent="-342900" algn="l" rtl="0">
              <a:spcBef>
                <a:spcPts val="0"/>
              </a:spcBef>
              <a:spcAft>
                <a:spcPts val="0"/>
              </a:spcAft>
              <a:buClr>
                <a:srgbClr val="595959"/>
              </a:buClr>
              <a:buSzPts val="1800"/>
              <a:buAutoNum type="alphaLcPeriod"/>
            </a:pPr>
            <a:r>
              <a:rPr lang="fr-FR" sz="1800">
                <a:solidFill>
                  <a:schemeClr val="dk2"/>
                </a:solidFill>
              </a:rPr>
              <a:t>Roue équipée</a:t>
            </a:r>
            <a:endParaRPr sz="1800">
              <a:solidFill>
                <a:srgbClr val="595959"/>
              </a:solidFill>
            </a:endParaRPr>
          </a:p>
          <a:p>
            <a:pPr marL="914400" lvl="1" indent="-342900" algn="l" rtl="0">
              <a:spcBef>
                <a:spcPts val="0"/>
              </a:spcBef>
              <a:spcAft>
                <a:spcPts val="0"/>
              </a:spcAft>
              <a:buClr>
                <a:srgbClr val="595959"/>
              </a:buClr>
              <a:buSzPts val="1800"/>
              <a:buAutoNum type="alphaLcPeriod"/>
            </a:pPr>
            <a:r>
              <a:rPr lang="fr-FR" sz="1800">
                <a:solidFill>
                  <a:srgbClr val="595959"/>
                </a:solidFill>
              </a:rPr>
              <a:t>Suspension</a:t>
            </a:r>
            <a:endParaRPr sz="1800">
              <a:solidFill>
                <a:srgbClr val="595959"/>
              </a:solidFill>
            </a:endParaRPr>
          </a:p>
          <a:p>
            <a:pPr marL="914400" lvl="1" indent="-342900" algn="l" rtl="0">
              <a:spcBef>
                <a:spcPts val="0"/>
              </a:spcBef>
              <a:spcAft>
                <a:spcPts val="0"/>
              </a:spcAft>
              <a:buClr>
                <a:srgbClr val="595959"/>
              </a:buClr>
              <a:buSzPts val="1800"/>
              <a:buAutoNum type="alphaLcPeriod"/>
            </a:pPr>
            <a:r>
              <a:rPr lang="fr-FR" sz="1800">
                <a:solidFill>
                  <a:srgbClr val="595959"/>
                </a:solidFill>
              </a:rPr>
              <a:t>Triangles</a:t>
            </a:r>
            <a:endParaRPr sz="1800">
              <a:solidFill>
                <a:srgbClr val="595959"/>
              </a:solidFill>
            </a:endParaRPr>
          </a:p>
          <a:p>
            <a:pPr marL="914400" lvl="1" indent="-342900" algn="l" rtl="0">
              <a:spcBef>
                <a:spcPts val="0"/>
              </a:spcBef>
              <a:spcAft>
                <a:spcPts val="0"/>
              </a:spcAft>
              <a:buClr>
                <a:srgbClr val="595959"/>
              </a:buClr>
              <a:buSzPts val="1800"/>
              <a:buAutoNum type="alphaLcPeriod"/>
            </a:pPr>
            <a:r>
              <a:rPr lang="fr-FR" sz="1800">
                <a:solidFill>
                  <a:srgbClr val="595959"/>
                </a:solidFill>
              </a:rPr>
              <a:t>Direction</a:t>
            </a:r>
            <a:endParaRPr sz="1800">
              <a:solidFill>
                <a:srgbClr val="595959"/>
              </a:solidFill>
            </a:endParaRPr>
          </a:p>
        </p:txBody>
      </p:sp>
      <p:sp>
        <p:nvSpPr>
          <p:cNvPr id="252" name="Google Shape;252;p26"/>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Sommaire</a:t>
            </a:r>
            <a:endParaRPr/>
          </a:p>
        </p:txBody>
      </p:sp>
      <p:sp>
        <p:nvSpPr>
          <p:cNvPr id="253" name="Google Shape;253;p26"/>
          <p:cNvSpPr txBox="1"/>
          <p:nvPr/>
        </p:nvSpPr>
        <p:spPr>
          <a:xfrm>
            <a:off x="5617350" y="30698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254" name="Google Shape;254;p26"/>
          <p:cNvPicPr preferRelativeResize="0"/>
          <p:nvPr/>
        </p:nvPicPr>
        <p:blipFill rotWithShape="1">
          <a:blip r:embed="rId3">
            <a:alphaModFix/>
          </a:blip>
          <a:srcRect r="47282"/>
          <a:stretch/>
        </p:blipFill>
        <p:spPr>
          <a:xfrm>
            <a:off x="7921590" y="2988173"/>
            <a:ext cx="500905" cy="712600"/>
          </a:xfrm>
          <a:prstGeom prst="rect">
            <a:avLst/>
          </a:prstGeom>
          <a:noFill/>
          <a:ln>
            <a:noFill/>
          </a:ln>
        </p:spPr>
      </p:pic>
      <p:sp>
        <p:nvSpPr>
          <p:cNvPr id="255" name="Google Shape;255;p26"/>
          <p:cNvSpPr txBox="1"/>
          <p:nvPr/>
        </p:nvSpPr>
        <p:spPr>
          <a:xfrm>
            <a:off x="7144525" y="30698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PCT</a:t>
            </a:r>
            <a:endParaRPr sz="1800">
              <a:solidFill>
                <a:srgbClr val="980000"/>
              </a:solidFill>
            </a:endParaRPr>
          </a:p>
        </p:txBody>
      </p:sp>
      <p:sp>
        <p:nvSpPr>
          <p:cNvPr id="256" name="Google Shape;256;p26"/>
          <p:cNvSpPr txBox="1"/>
          <p:nvPr/>
        </p:nvSpPr>
        <p:spPr>
          <a:xfrm>
            <a:off x="5440750" y="39147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ABR</a:t>
            </a:r>
            <a:endParaRPr sz="1800">
              <a:solidFill>
                <a:srgbClr val="980000"/>
              </a:solidFill>
            </a:endParaRPr>
          </a:p>
        </p:txBody>
      </p:sp>
      <p:sp>
        <p:nvSpPr>
          <p:cNvPr id="257" name="Google Shape;257;p26"/>
          <p:cNvSpPr txBox="1"/>
          <p:nvPr/>
        </p:nvSpPr>
        <p:spPr>
          <a:xfrm>
            <a:off x="3924125" y="39147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APU</a:t>
            </a:r>
            <a:endParaRPr sz="1800">
              <a:solidFill>
                <a:srgbClr val="980000"/>
              </a:solidFill>
            </a:endParaRPr>
          </a:p>
        </p:txBody>
      </p:sp>
      <p:pic>
        <p:nvPicPr>
          <p:cNvPr id="258" name="Google Shape;258;p26"/>
          <p:cNvPicPr preferRelativeResize="0"/>
          <p:nvPr/>
        </p:nvPicPr>
        <p:blipFill>
          <a:blip r:embed="rId4">
            <a:alphaModFix/>
          </a:blip>
          <a:stretch>
            <a:fillRect/>
          </a:stretch>
        </p:blipFill>
        <p:spPr>
          <a:xfrm>
            <a:off x="4691317" y="3765792"/>
            <a:ext cx="593825" cy="745150"/>
          </a:xfrm>
          <a:prstGeom prst="rect">
            <a:avLst/>
          </a:prstGeom>
          <a:noFill/>
          <a:ln>
            <a:noFill/>
          </a:ln>
        </p:spPr>
      </p:pic>
      <p:pic>
        <p:nvPicPr>
          <p:cNvPr id="259" name="Google Shape;259;p26"/>
          <p:cNvPicPr preferRelativeResize="0"/>
          <p:nvPr/>
        </p:nvPicPr>
        <p:blipFill>
          <a:blip r:embed="rId5">
            <a:alphaModFix/>
          </a:blip>
          <a:stretch>
            <a:fillRect/>
          </a:stretch>
        </p:blipFill>
        <p:spPr>
          <a:xfrm>
            <a:off x="6206675" y="3792206"/>
            <a:ext cx="426500" cy="611317"/>
          </a:xfrm>
          <a:prstGeom prst="rect">
            <a:avLst/>
          </a:prstGeom>
          <a:noFill/>
          <a:ln>
            <a:noFill/>
          </a:ln>
        </p:spPr>
      </p:pic>
      <p:sp>
        <p:nvSpPr>
          <p:cNvPr id="260" name="Google Shape;260;p26"/>
          <p:cNvSpPr txBox="1"/>
          <p:nvPr/>
        </p:nvSpPr>
        <p:spPr>
          <a:xfrm>
            <a:off x="7144525" y="391472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BDE</a:t>
            </a:r>
            <a:endParaRPr sz="1800">
              <a:solidFill>
                <a:srgbClr val="980000"/>
              </a:solidFill>
            </a:endParaRPr>
          </a:p>
        </p:txBody>
      </p:sp>
      <p:pic>
        <p:nvPicPr>
          <p:cNvPr id="261" name="Google Shape;261;p26"/>
          <p:cNvPicPr preferRelativeResize="0"/>
          <p:nvPr/>
        </p:nvPicPr>
        <p:blipFill>
          <a:blip r:embed="rId6">
            <a:alphaModFix/>
          </a:blip>
          <a:stretch>
            <a:fillRect/>
          </a:stretch>
        </p:blipFill>
        <p:spPr>
          <a:xfrm>
            <a:off x="7875125" y="3782085"/>
            <a:ext cx="593825" cy="712590"/>
          </a:xfrm>
          <a:prstGeom prst="rect">
            <a:avLst/>
          </a:prstGeom>
          <a:noFill/>
          <a:ln>
            <a:noFill/>
          </a:ln>
        </p:spPr>
      </p:pic>
      <p:pic>
        <p:nvPicPr>
          <p:cNvPr id="262" name="Google Shape;262;p26"/>
          <p:cNvPicPr preferRelativeResize="0"/>
          <p:nvPr/>
        </p:nvPicPr>
        <p:blipFill>
          <a:blip r:embed="rId7">
            <a:alphaModFix/>
          </a:blip>
          <a:stretch>
            <a:fillRect/>
          </a:stretch>
        </p:blipFill>
        <p:spPr>
          <a:xfrm>
            <a:off x="6383274" y="2988162"/>
            <a:ext cx="426500" cy="610616"/>
          </a:xfrm>
          <a:prstGeom prst="rect">
            <a:avLst/>
          </a:prstGeom>
          <a:noFill/>
          <a:ln>
            <a:noFill/>
          </a:ln>
        </p:spPr>
      </p:pic>
      <p:sp>
        <p:nvSpPr>
          <p:cNvPr id="263" name="Google Shape;263;p26"/>
          <p:cNvSpPr txBox="1"/>
          <p:nvPr/>
        </p:nvSpPr>
        <p:spPr>
          <a:xfrm>
            <a:off x="5134175" y="1358775"/>
            <a:ext cx="36060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3000" b="1" dirty="0">
                <a:solidFill>
                  <a:srgbClr val="00FF00"/>
                </a:solidFill>
              </a:rPr>
              <a:t>MAQUETTE LAS</a:t>
            </a:r>
            <a:endParaRPr sz="3000" b="1" dirty="0">
              <a:solidFill>
                <a:srgbClr val="00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7</a:t>
            </a:fld>
            <a:endParaRPr/>
          </a:p>
        </p:txBody>
      </p:sp>
      <p:sp>
        <p:nvSpPr>
          <p:cNvPr id="270" name="Google Shape;270;p2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Système de freinage</a:t>
            </a:r>
            <a:endParaRPr/>
          </a:p>
        </p:txBody>
      </p:sp>
      <p:sp>
        <p:nvSpPr>
          <p:cNvPr id="271" name="Google Shape;271;p27"/>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272" name="Google Shape;272;p27"/>
          <p:cNvPicPr preferRelativeResize="0"/>
          <p:nvPr/>
        </p:nvPicPr>
        <p:blipFill rotWithShape="1">
          <a:blip r:embed="rId3">
            <a:alphaModFix/>
          </a:blip>
          <a:srcRect l="46901"/>
          <a:stretch/>
        </p:blipFill>
        <p:spPr>
          <a:xfrm>
            <a:off x="8626875" y="46375"/>
            <a:ext cx="323501" cy="608500"/>
          </a:xfrm>
          <a:prstGeom prst="rect">
            <a:avLst/>
          </a:prstGeom>
          <a:noFill/>
          <a:ln>
            <a:noFill/>
          </a:ln>
        </p:spPr>
      </p:pic>
      <p:graphicFrame>
        <p:nvGraphicFramePr>
          <p:cNvPr id="8" name="Tableau 7"/>
          <p:cNvGraphicFramePr>
            <a:graphicFrameLocks noGrp="1"/>
          </p:cNvGraphicFramePr>
          <p:nvPr>
            <p:extLst>
              <p:ext uri="{D42A27DB-BD31-4B8C-83A1-F6EECF244321}">
                <p14:modId xmlns:p14="http://schemas.microsoft.com/office/powerpoint/2010/main" val="3145315357"/>
              </p:ext>
            </p:extLst>
          </p:nvPr>
        </p:nvGraphicFramePr>
        <p:xfrm>
          <a:off x="621793" y="1307059"/>
          <a:ext cx="8005082" cy="2199197"/>
        </p:xfrm>
        <a:graphic>
          <a:graphicData uri="http://schemas.openxmlformats.org/drawingml/2006/table">
            <a:tbl>
              <a:tblPr firstRow="1" bandRow="1">
                <a:tableStyleId>{5C22544A-7EE6-4342-B048-85BDC9FD1C3A}</a:tableStyleId>
              </a:tblPr>
              <a:tblGrid>
                <a:gridCol w="1799013">
                  <a:extLst>
                    <a:ext uri="{9D8B030D-6E8A-4147-A177-3AD203B41FA5}">
                      <a16:colId xmlns="" xmlns:a16="http://schemas.microsoft.com/office/drawing/2014/main" val="594091192"/>
                    </a:ext>
                  </a:extLst>
                </a:gridCol>
                <a:gridCol w="6206069">
                  <a:extLst>
                    <a:ext uri="{9D8B030D-6E8A-4147-A177-3AD203B41FA5}">
                      <a16:colId xmlns="" xmlns:a16="http://schemas.microsoft.com/office/drawing/2014/main" val="421634816"/>
                    </a:ext>
                  </a:extLst>
                </a:gridCol>
              </a:tblGrid>
              <a:tr h="314171">
                <a:tc>
                  <a:txBody>
                    <a:bodyPr/>
                    <a:lstStyle/>
                    <a:p>
                      <a:pPr algn="ctr"/>
                      <a:r>
                        <a:rPr lang="fr-FR" dirty="0"/>
                        <a:t>Véhicule</a:t>
                      </a:r>
                    </a:p>
                  </a:txBody>
                  <a:tcPr/>
                </a:tc>
                <a:tc>
                  <a:txBody>
                    <a:bodyPr/>
                    <a:lstStyle/>
                    <a:p>
                      <a:pPr algn="ctr"/>
                      <a:r>
                        <a:rPr lang="fr-FR" dirty="0"/>
                        <a:t>Choix de conception/ d’architecture</a:t>
                      </a:r>
                    </a:p>
                  </a:txBody>
                  <a:tcPr/>
                </a:tc>
                <a:extLst>
                  <a:ext uri="{0D108BD9-81ED-4DB2-BD59-A6C34878D82A}">
                    <a16:rowId xmlns="" xmlns:a16="http://schemas.microsoft.com/office/drawing/2014/main" val="4126355754"/>
                  </a:ext>
                </a:extLst>
              </a:tr>
              <a:tr h="314171">
                <a:tc>
                  <a:txBody>
                    <a:bodyPr/>
                    <a:lstStyle/>
                    <a:p>
                      <a:pPr algn="ctr"/>
                      <a:r>
                        <a:rPr lang="fr-FR" dirty="0" err="1"/>
                        <a:t>Dynamix</a:t>
                      </a:r>
                      <a:endParaRPr lang="fr-FR" dirty="0"/>
                    </a:p>
                  </a:txBody>
                  <a:tcPr/>
                </a:tc>
                <a:tc>
                  <a:txBody>
                    <a:bodyPr/>
                    <a:lstStyle/>
                    <a:p>
                      <a:pPr>
                        <a:buNone/>
                      </a:pPr>
                      <a:r>
                        <a:rPr lang="fr-FR" dirty="0"/>
                        <a:t>Disques fonte   | Frette acier   | Etriers différents av/</a:t>
                      </a:r>
                      <a:r>
                        <a:rPr lang="fr-FR" dirty="0" err="1"/>
                        <a:t>ar</a:t>
                      </a:r>
                    </a:p>
                  </a:txBody>
                  <a:tcPr/>
                </a:tc>
                <a:extLst>
                  <a:ext uri="{0D108BD9-81ED-4DB2-BD59-A6C34878D82A}">
                    <a16:rowId xmlns="" xmlns:a16="http://schemas.microsoft.com/office/drawing/2014/main" val="635365987"/>
                  </a:ext>
                </a:extLst>
              </a:tr>
              <a:tr h="314171">
                <a:tc>
                  <a:txBody>
                    <a:bodyPr/>
                    <a:lstStyle/>
                    <a:p>
                      <a:pPr algn="ctr"/>
                      <a:r>
                        <a:rPr lang="fr-FR" dirty="0" err="1"/>
                        <a:t>Atomix</a:t>
                      </a:r>
                      <a:endParaRPr lang="fr-FR" dirty="0"/>
                    </a:p>
                  </a:txBody>
                  <a:tcPr/>
                </a:tc>
                <a:tc>
                  <a:txBody>
                    <a:bodyPr/>
                    <a:lstStyle/>
                    <a:p>
                      <a:pPr lvl="0" algn="l">
                        <a:buNone/>
                      </a:pPr>
                      <a:r>
                        <a:rPr lang="fr-FR" sz="1400" b="0" i="0" u="none" strike="noStrike" noProof="0" dirty="0">
                          <a:solidFill>
                            <a:srgbClr val="000000"/>
                          </a:solidFill>
                          <a:latin typeface="Arial"/>
                        </a:rPr>
                        <a:t>Disques Inox    | Frette alu       | Etriers identiques av/</a:t>
                      </a:r>
                      <a:r>
                        <a:rPr lang="fr-FR" sz="1400" b="0" i="0" u="none" strike="noStrike" noProof="0" dirty="0" err="1">
                          <a:solidFill>
                            <a:srgbClr val="000000"/>
                          </a:solidFill>
                          <a:latin typeface="Arial"/>
                        </a:rPr>
                        <a:t>ar</a:t>
                      </a:r>
                      <a:endParaRPr lang="en-US" dirty="0" err="1"/>
                    </a:p>
                  </a:txBody>
                  <a:tcPr/>
                </a:tc>
                <a:extLst>
                  <a:ext uri="{0D108BD9-81ED-4DB2-BD59-A6C34878D82A}">
                    <a16:rowId xmlns="" xmlns:a16="http://schemas.microsoft.com/office/drawing/2014/main" val="2303818336"/>
                  </a:ext>
                </a:extLst>
              </a:tr>
              <a:tr h="314171">
                <a:tc>
                  <a:txBody>
                    <a:bodyPr/>
                    <a:lstStyle/>
                    <a:p>
                      <a:pPr algn="ctr"/>
                      <a:r>
                        <a:rPr lang="fr-FR" dirty="0" err="1"/>
                        <a:t>Kinétix</a:t>
                      </a:r>
                      <a:endParaRPr lang="fr-FR" dirty="0"/>
                    </a:p>
                  </a:txBody>
                  <a:tcPr/>
                </a:tc>
                <a:tc>
                  <a:txBody>
                    <a:bodyPr/>
                    <a:lstStyle/>
                    <a:p>
                      <a:pPr>
                        <a:buNone/>
                      </a:pPr>
                      <a:r>
                        <a:rPr lang="fr-FR" dirty="0"/>
                        <a:t>Disques Inox    | Frette ??       | Etriers identiques av/</a:t>
                      </a:r>
                      <a:r>
                        <a:rPr lang="fr-FR" dirty="0" err="1"/>
                        <a:t>ar</a:t>
                      </a:r>
                    </a:p>
                  </a:txBody>
                  <a:tcPr/>
                </a:tc>
                <a:extLst>
                  <a:ext uri="{0D108BD9-81ED-4DB2-BD59-A6C34878D82A}">
                    <a16:rowId xmlns="" xmlns:a16="http://schemas.microsoft.com/office/drawing/2014/main" val="2436741669"/>
                  </a:ext>
                </a:extLst>
              </a:tr>
              <a:tr h="314171">
                <a:tc>
                  <a:txBody>
                    <a:bodyPr/>
                    <a:lstStyle/>
                    <a:p>
                      <a:pPr algn="ctr"/>
                      <a:r>
                        <a:rPr lang="fr-FR" dirty="0" err="1"/>
                        <a:t>Olympix</a:t>
                      </a:r>
                      <a:endParaRPr lang="fr-FR" dirty="0"/>
                    </a:p>
                  </a:txBody>
                  <a:tcPr/>
                </a:tc>
                <a:tc>
                  <a:txBody>
                    <a:bodyPr/>
                    <a:lstStyle/>
                    <a:p>
                      <a:pPr>
                        <a:buNone/>
                      </a:pPr>
                      <a:r>
                        <a:rPr lang="fr-FR" dirty="0"/>
                        <a:t>Disques fonte   | Frette acier   | Etriers différents av/</a:t>
                      </a:r>
                      <a:r>
                        <a:rPr lang="fr-FR" dirty="0" err="1"/>
                        <a:t>ar</a:t>
                      </a:r>
                    </a:p>
                  </a:txBody>
                  <a:tcPr/>
                </a:tc>
                <a:extLst>
                  <a:ext uri="{0D108BD9-81ED-4DB2-BD59-A6C34878D82A}">
                    <a16:rowId xmlns="" xmlns:a16="http://schemas.microsoft.com/office/drawing/2014/main" val="3233850838"/>
                  </a:ext>
                </a:extLst>
              </a:tr>
              <a:tr h="314171">
                <a:tc>
                  <a:txBody>
                    <a:bodyPr/>
                    <a:lstStyle/>
                    <a:p>
                      <a:pPr algn="ctr"/>
                      <a:r>
                        <a:rPr lang="fr-FR" dirty="0" err="1"/>
                        <a:t>Vulcanix</a:t>
                      </a:r>
                      <a:endParaRPr lang="fr-FR" dirty="0"/>
                    </a:p>
                  </a:txBody>
                  <a:tcPr/>
                </a:tc>
                <a:tc>
                  <a:txBody>
                    <a:bodyPr/>
                    <a:lstStyle/>
                    <a:p>
                      <a:pPr>
                        <a:buNone/>
                      </a:pPr>
                      <a:r>
                        <a:rPr lang="fr-FR" b="1" dirty="0"/>
                        <a:t>Disques fonte</a:t>
                      </a:r>
                      <a:r>
                        <a:rPr lang="fr-FR" dirty="0"/>
                        <a:t> | </a:t>
                      </a:r>
                      <a:r>
                        <a:rPr lang="fr-FR" b="1" dirty="0"/>
                        <a:t>Frette acier</a:t>
                      </a:r>
                      <a:r>
                        <a:rPr lang="fr-FR" dirty="0"/>
                        <a:t> |</a:t>
                      </a:r>
                      <a:r>
                        <a:rPr lang="fr-FR" b="1" dirty="0"/>
                        <a:t> Etriers identiques</a:t>
                      </a:r>
                      <a:r>
                        <a:rPr lang="fr-FR" dirty="0"/>
                        <a:t> </a:t>
                      </a:r>
                      <a:r>
                        <a:rPr lang="fr-FR" dirty="0" smtClean="0"/>
                        <a:t>av/</a:t>
                      </a:r>
                      <a:r>
                        <a:rPr lang="fr-FR" dirty="0" err="1" smtClean="0"/>
                        <a:t>ar</a:t>
                      </a:r>
                      <a:endParaRPr lang="fr-FR" dirty="0" smtClean="0"/>
                    </a:p>
                  </a:txBody>
                  <a:tcPr/>
                </a:tc>
                <a:extLst>
                  <a:ext uri="{0D108BD9-81ED-4DB2-BD59-A6C34878D82A}">
                    <a16:rowId xmlns="" xmlns:a16="http://schemas.microsoft.com/office/drawing/2014/main" val="4142786659"/>
                  </a:ext>
                </a:extLst>
              </a:tr>
              <a:tr h="314171">
                <a:tc>
                  <a:txBody>
                    <a:bodyPr/>
                    <a:lstStyle/>
                    <a:p>
                      <a:pPr algn="ctr"/>
                      <a:r>
                        <a:rPr lang="fr-FR" dirty="0" err="1" smtClean="0"/>
                        <a:t>Optimus</a:t>
                      </a:r>
                      <a:endParaRPr lang="fr-FR" dirty="0"/>
                    </a:p>
                  </a:txBody>
                  <a:tcPr/>
                </a:tc>
                <a:tc>
                  <a:txBody>
                    <a:bodyPr/>
                    <a:lstStyle/>
                    <a:p>
                      <a:pPr>
                        <a:buNone/>
                      </a:pPr>
                      <a:r>
                        <a:rPr lang="fr-FR" dirty="0" smtClean="0"/>
                        <a:t>Disques fonte | </a:t>
                      </a:r>
                      <a:r>
                        <a:rPr lang="fr-FR" b="1" dirty="0" smtClean="0"/>
                        <a:t>Frette alu (dépend tests)</a:t>
                      </a:r>
                      <a:r>
                        <a:rPr lang="fr-FR" dirty="0" smtClean="0"/>
                        <a:t> |</a:t>
                      </a:r>
                      <a:r>
                        <a:rPr lang="fr-FR" b="1" dirty="0" smtClean="0"/>
                        <a:t> Etriers différents</a:t>
                      </a:r>
                      <a:r>
                        <a:rPr lang="fr-FR" dirty="0" smtClean="0"/>
                        <a:t> av/</a:t>
                      </a:r>
                      <a:r>
                        <a:rPr lang="fr-FR" dirty="0" err="1" smtClean="0"/>
                        <a:t>ar</a:t>
                      </a:r>
                      <a:endParaRPr lang="fr-FR" dirty="0" smtClean="0"/>
                    </a:p>
                  </a:txBody>
                  <a:tcPr/>
                </a:tc>
              </a:tr>
            </a:tbl>
          </a:graphicData>
        </a:graphic>
      </p:graphicFrame>
      <p:sp>
        <p:nvSpPr>
          <p:cNvPr id="3" name="ZoneTexte 2"/>
          <p:cNvSpPr txBox="1"/>
          <p:nvPr/>
        </p:nvSpPr>
        <p:spPr>
          <a:xfrm>
            <a:off x="2611527" y="3938231"/>
            <a:ext cx="5455340" cy="307777"/>
          </a:xfrm>
          <a:prstGeom prst="rect">
            <a:avLst/>
          </a:prstGeom>
          <a:noFill/>
        </p:spPr>
        <p:txBody>
          <a:bodyPr wrap="none" rtlCol="0">
            <a:spAutoFit/>
          </a:bodyPr>
          <a:lstStyle/>
          <a:p>
            <a:r>
              <a:rPr lang="fr-FR" b="1" dirty="0" smtClean="0"/>
              <a:t>Réutilisation des étriers de frein de </a:t>
            </a:r>
            <a:r>
              <a:rPr lang="fr-FR" b="1" dirty="0" err="1" smtClean="0"/>
              <a:t>Olympix</a:t>
            </a:r>
            <a:r>
              <a:rPr lang="fr-FR" b="1" dirty="0"/>
              <a:t> </a:t>
            </a:r>
            <a:r>
              <a:rPr lang="fr-FR" b="1" dirty="0" smtClean="0"/>
              <a:t>et maître cylindre</a:t>
            </a:r>
            <a:endParaRPr lang="fr-FR"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7"/>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8</a:t>
            </a:fld>
            <a:endParaRPr/>
          </a:p>
        </p:txBody>
      </p:sp>
      <p:sp>
        <p:nvSpPr>
          <p:cNvPr id="270" name="Google Shape;270;p27"/>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Système de freinage</a:t>
            </a:r>
            <a:endParaRPr/>
          </a:p>
        </p:txBody>
      </p:sp>
      <p:sp>
        <p:nvSpPr>
          <p:cNvPr id="271" name="Google Shape;271;p27"/>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272" name="Google Shape;272;p27"/>
          <p:cNvPicPr preferRelativeResize="0"/>
          <p:nvPr/>
        </p:nvPicPr>
        <p:blipFill rotWithShape="1">
          <a:blip r:embed="rId3">
            <a:alphaModFix/>
          </a:blip>
          <a:srcRect l="46901"/>
          <a:stretch/>
        </p:blipFill>
        <p:spPr>
          <a:xfrm>
            <a:off x="8626875" y="46375"/>
            <a:ext cx="323501" cy="608500"/>
          </a:xfrm>
          <a:prstGeom prst="rect">
            <a:avLst/>
          </a:prstGeom>
          <a:noFill/>
          <a:ln>
            <a:noFill/>
          </a:ln>
        </p:spPr>
      </p:pic>
      <p:sp>
        <p:nvSpPr>
          <p:cNvPr id="273" name="Google Shape;273;p27"/>
          <p:cNvSpPr txBox="1">
            <a:spLocks noGrp="1"/>
          </p:cNvSpPr>
          <p:nvPr>
            <p:ph type="body" idx="1"/>
          </p:nvPr>
        </p:nvSpPr>
        <p:spPr>
          <a:xfrm>
            <a:off x="211025" y="891675"/>
            <a:ext cx="8739300" cy="37863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FR" sz="1400" dirty="0">
                <a:solidFill>
                  <a:schemeClr val="accent5"/>
                </a:solidFill>
              </a:rPr>
              <a:t>Objectif :</a:t>
            </a:r>
            <a:r>
              <a:rPr lang="fr-FR" sz="1400" dirty="0"/>
              <a:t> Gain de masse</a:t>
            </a:r>
            <a:endParaRPr sz="1400" dirty="0"/>
          </a:p>
          <a:p>
            <a:pPr marL="457200" lvl="0" indent="-317500" algn="l" rtl="0">
              <a:spcBef>
                <a:spcPts val="560"/>
              </a:spcBef>
              <a:spcAft>
                <a:spcPts val="0"/>
              </a:spcAft>
              <a:buSzPts val="1400"/>
              <a:buChar char="•"/>
            </a:pPr>
            <a:r>
              <a:rPr lang="fr-FR" sz="1400" dirty="0" err="1">
                <a:latin typeface="Arial"/>
                <a:ea typeface="Arial"/>
                <a:cs typeface="Arial"/>
                <a:sym typeface="Arial"/>
              </a:rPr>
              <a:t>Vulcanix</a:t>
            </a:r>
            <a:r>
              <a:rPr lang="fr-FR" sz="1400" dirty="0">
                <a:latin typeface="Arial"/>
                <a:ea typeface="Arial"/>
                <a:cs typeface="Arial"/>
                <a:sym typeface="Arial"/>
              </a:rPr>
              <a:t> </a:t>
            </a:r>
            <a:r>
              <a:rPr lang="fr-FR" sz="1400" b="0" dirty="0">
                <a:latin typeface="Arial"/>
                <a:ea typeface="Arial"/>
                <a:cs typeface="Arial"/>
                <a:sym typeface="Arial"/>
              </a:rPr>
              <a:t>: Masse de 550 g par disque</a:t>
            </a:r>
            <a:endParaRPr sz="1400" b="0" dirty="0">
              <a:latin typeface="Arial"/>
              <a:ea typeface="Arial"/>
              <a:cs typeface="Arial"/>
              <a:sym typeface="Arial"/>
            </a:endParaRPr>
          </a:p>
          <a:p>
            <a:pPr marL="457200" lvl="0" indent="-317500" algn="l" rtl="0">
              <a:spcBef>
                <a:spcPts val="560"/>
              </a:spcBef>
              <a:spcAft>
                <a:spcPts val="0"/>
              </a:spcAft>
              <a:buSzPts val="1400"/>
              <a:buChar char="•"/>
            </a:pPr>
            <a:r>
              <a:rPr lang="fr-FR" sz="1400" b="0" dirty="0">
                <a:latin typeface="Arial"/>
                <a:ea typeface="Arial"/>
                <a:cs typeface="Arial"/>
                <a:sym typeface="Arial"/>
              </a:rPr>
              <a:t>Les trous sur le disque ci-contre représentent 15% de la surface.</a:t>
            </a:r>
            <a:endParaRPr sz="1400" b="0" dirty="0">
              <a:latin typeface="Arial"/>
              <a:ea typeface="Arial"/>
              <a:cs typeface="Arial"/>
              <a:sym typeface="Arial"/>
            </a:endParaRPr>
          </a:p>
          <a:p>
            <a:pPr marL="457200" lvl="0" indent="-317500" algn="l" rtl="0">
              <a:spcBef>
                <a:spcPts val="560"/>
              </a:spcBef>
              <a:spcAft>
                <a:spcPts val="0"/>
              </a:spcAft>
              <a:buSzPts val="1400"/>
              <a:buChar char="•"/>
            </a:pPr>
            <a:r>
              <a:rPr lang="fr-FR" sz="1400" b="0" dirty="0">
                <a:latin typeface="Arial"/>
                <a:ea typeface="Arial"/>
                <a:cs typeface="Arial"/>
                <a:sym typeface="Arial"/>
              </a:rPr>
              <a:t>Les mêmes trous sur les disques </a:t>
            </a:r>
            <a:r>
              <a:rPr lang="fr-FR" sz="1400" b="0" dirty="0" err="1">
                <a:latin typeface="Arial"/>
                <a:ea typeface="Arial"/>
                <a:cs typeface="Arial"/>
                <a:sym typeface="Arial"/>
              </a:rPr>
              <a:t>Beringer</a:t>
            </a:r>
            <a:r>
              <a:rPr lang="fr-FR" sz="1400" b="0" dirty="0">
                <a:latin typeface="Arial"/>
                <a:ea typeface="Arial"/>
                <a:cs typeface="Arial"/>
                <a:sym typeface="Arial"/>
              </a:rPr>
              <a:t> = gain de 300g.</a:t>
            </a:r>
            <a:endParaRPr sz="1400" b="0" dirty="0">
              <a:latin typeface="Arial"/>
              <a:ea typeface="Arial"/>
              <a:cs typeface="Arial"/>
              <a:sym typeface="Arial"/>
            </a:endParaRPr>
          </a:p>
          <a:p>
            <a:pPr marL="0" lvl="0" indent="0" algn="l" rtl="0">
              <a:spcBef>
                <a:spcPts val="560"/>
              </a:spcBef>
              <a:spcAft>
                <a:spcPts val="0"/>
              </a:spcAft>
              <a:buNone/>
            </a:pPr>
            <a:endParaRPr sz="1400" dirty="0">
              <a:latin typeface="Arial"/>
              <a:ea typeface="Arial"/>
              <a:cs typeface="Arial"/>
              <a:sym typeface="Arial"/>
            </a:endParaRPr>
          </a:p>
          <a:p>
            <a:pPr marL="0" lvl="0" indent="0" algn="l" rtl="0">
              <a:spcBef>
                <a:spcPts val="560"/>
              </a:spcBef>
              <a:spcAft>
                <a:spcPts val="0"/>
              </a:spcAft>
              <a:buClr>
                <a:srgbClr val="000000"/>
              </a:buClr>
              <a:buSzPts val="1100"/>
              <a:buFont typeface="Arial"/>
              <a:buNone/>
            </a:pPr>
            <a:r>
              <a:rPr lang="fr-FR" sz="1400" dirty="0">
                <a:solidFill>
                  <a:schemeClr val="accent4"/>
                </a:solidFill>
              </a:rPr>
              <a:t>Fait : </a:t>
            </a:r>
            <a:endParaRPr sz="1400" b="0" dirty="0">
              <a:solidFill>
                <a:schemeClr val="accent4"/>
              </a:solidFill>
            </a:endParaRPr>
          </a:p>
          <a:p>
            <a:pPr marL="457200" lvl="0" indent="-317500" algn="l" rtl="0">
              <a:spcBef>
                <a:spcPts val="560"/>
              </a:spcBef>
              <a:spcAft>
                <a:spcPts val="0"/>
              </a:spcAft>
              <a:buSzPts val="1400"/>
              <a:buFont typeface="Corbel"/>
              <a:buChar char="•"/>
            </a:pPr>
            <a:r>
              <a:rPr lang="fr-FR" sz="1400" b="0" dirty="0">
                <a:latin typeface="Arial"/>
                <a:ea typeface="Arial"/>
                <a:cs typeface="Arial"/>
                <a:sym typeface="Arial"/>
              </a:rPr>
              <a:t>Modèle thermique sous </a:t>
            </a:r>
            <a:r>
              <a:rPr lang="fr-FR" sz="1400" b="0" dirty="0" err="1">
                <a:latin typeface="Arial"/>
                <a:ea typeface="Arial"/>
                <a:cs typeface="Arial"/>
                <a:sym typeface="Arial"/>
              </a:rPr>
              <a:t>Ansys</a:t>
            </a:r>
            <a:r>
              <a:rPr lang="fr-FR" sz="1400" b="0" dirty="0">
                <a:latin typeface="Arial"/>
                <a:ea typeface="Arial"/>
                <a:cs typeface="Arial"/>
                <a:sym typeface="Arial"/>
              </a:rPr>
              <a:t> : </a:t>
            </a:r>
            <a:endParaRPr sz="1400" b="0" dirty="0">
              <a:latin typeface="Arial"/>
              <a:ea typeface="Arial"/>
              <a:cs typeface="Arial"/>
              <a:sym typeface="Arial"/>
            </a:endParaRPr>
          </a:p>
          <a:p>
            <a:pPr marL="457200" lvl="0" indent="-317500" algn="l" rtl="0">
              <a:spcBef>
                <a:spcPts val="560"/>
              </a:spcBef>
              <a:spcAft>
                <a:spcPts val="0"/>
              </a:spcAft>
              <a:buSzPts val="1400"/>
              <a:buFont typeface="Corbel"/>
              <a:buChar char="•"/>
            </a:pPr>
            <a:r>
              <a:rPr lang="fr-FR" sz="1400" b="0" dirty="0">
                <a:latin typeface="Arial"/>
                <a:ea typeface="Arial"/>
                <a:cs typeface="Arial"/>
                <a:sym typeface="Arial"/>
              </a:rPr>
              <a:t>Problème pour déterminer le coefficient d’échange.</a:t>
            </a:r>
            <a:endParaRPr sz="1400" b="0" dirty="0">
              <a:latin typeface="Arial"/>
              <a:ea typeface="Arial"/>
              <a:cs typeface="Arial"/>
              <a:sym typeface="Arial"/>
            </a:endParaRPr>
          </a:p>
          <a:p>
            <a:pPr marL="457200" lvl="0" indent="-317500" algn="l" rtl="0">
              <a:spcBef>
                <a:spcPts val="560"/>
              </a:spcBef>
              <a:spcAft>
                <a:spcPts val="0"/>
              </a:spcAft>
              <a:buSzPts val="1400"/>
              <a:buFont typeface="Corbel"/>
              <a:buChar char="•"/>
            </a:pPr>
            <a:r>
              <a:rPr lang="fr-FR" sz="1400" b="0" dirty="0">
                <a:latin typeface="Arial"/>
                <a:ea typeface="Arial"/>
                <a:cs typeface="Arial"/>
                <a:sym typeface="Arial"/>
              </a:rPr>
              <a:t>Contact avec Christophe Corre pour un modèle </a:t>
            </a:r>
            <a:r>
              <a:rPr lang="fr-FR" sz="1400" b="0" dirty="0" err="1">
                <a:latin typeface="Arial"/>
                <a:ea typeface="Arial"/>
                <a:cs typeface="Arial"/>
                <a:sym typeface="Arial"/>
              </a:rPr>
              <a:t>méca</a:t>
            </a:r>
            <a:r>
              <a:rPr lang="fr-FR" sz="1400" b="0" dirty="0">
                <a:latin typeface="Arial"/>
                <a:ea typeface="Arial"/>
                <a:cs typeface="Arial"/>
                <a:sym typeface="Arial"/>
              </a:rPr>
              <a:t> flux en convection forcée.</a:t>
            </a:r>
            <a:endParaRPr sz="1400" b="0" dirty="0"/>
          </a:p>
          <a:p>
            <a:pPr marL="0" lvl="0" indent="0" algn="l" rtl="0">
              <a:spcBef>
                <a:spcPts val="560"/>
              </a:spcBef>
              <a:spcAft>
                <a:spcPts val="0"/>
              </a:spcAft>
              <a:buClr>
                <a:srgbClr val="000000"/>
              </a:buClr>
              <a:buSzPts val="1100"/>
              <a:buFont typeface="Arial"/>
              <a:buNone/>
            </a:pPr>
            <a:endParaRPr sz="1400" b="0" dirty="0"/>
          </a:p>
          <a:p>
            <a:pPr marL="0" lvl="0" indent="0" algn="l" rtl="0">
              <a:spcBef>
                <a:spcPts val="560"/>
              </a:spcBef>
              <a:spcAft>
                <a:spcPts val="0"/>
              </a:spcAft>
              <a:buClr>
                <a:srgbClr val="000000"/>
              </a:buClr>
              <a:buSzPts val="1100"/>
              <a:buFont typeface="Arial"/>
              <a:buNone/>
            </a:pPr>
            <a:r>
              <a:rPr lang="fr-FR" sz="1400" dirty="0">
                <a:solidFill>
                  <a:srgbClr val="FF0000"/>
                </a:solidFill>
              </a:rPr>
              <a:t>Reste à faire :</a:t>
            </a:r>
            <a:r>
              <a:rPr lang="fr-FR" sz="1400" b="0" dirty="0"/>
              <a:t> </a:t>
            </a:r>
            <a:endParaRPr sz="1400" b="0" dirty="0"/>
          </a:p>
          <a:p>
            <a:pPr marL="457200" lvl="0" indent="-317500" algn="l" rtl="0">
              <a:spcBef>
                <a:spcPts val="560"/>
              </a:spcBef>
              <a:spcAft>
                <a:spcPts val="0"/>
              </a:spcAft>
              <a:buSzPts val="1400"/>
              <a:buChar char="•"/>
            </a:pPr>
            <a:r>
              <a:rPr lang="fr-FR" sz="1400" b="0" dirty="0"/>
              <a:t>Fiabiliser le modèle et tester des géométries de disques de frein troués (réalisés par un première année)</a:t>
            </a:r>
            <a:endParaRPr sz="1400" dirty="0">
              <a:latin typeface="Arial"/>
              <a:ea typeface="Arial"/>
              <a:cs typeface="Arial"/>
              <a:sym typeface="Arial"/>
            </a:endParaRPr>
          </a:p>
          <a:p>
            <a:pPr marL="457200" lvl="0" indent="0" algn="l" rtl="0">
              <a:spcBef>
                <a:spcPts val="560"/>
              </a:spcBef>
              <a:spcAft>
                <a:spcPts val="0"/>
              </a:spcAft>
              <a:buNone/>
            </a:pPr>
            <a:endParaRPr sz="1400" dirty="0"/>
          </a:p>
        </p:txBody>
      </p:sp>
    </p:spTree>
    <p:extLst>
      <p:ext uri="{BB962C8B-B14F-4D97-AF65-F5344CB8AC3E}">
        <p14:creationId xmlns:p14="http://schemas.microsoft.com/office/powerpoint/2010/main" val="369525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8"/>
          <p:cNvSpPr txBox="1">
            <a:spLocks noGrp="1"/>
          </p:cNvSpPr>
          <p:nvPr>
            <p:ph type="body" idx="1"/>
          </p:nvPr>
        </p:nvSpPr>
        <p:spPr>
          <a:xfrm>
            <a:off x="4220625" y="951600"/>
            <a:ext cx="4729800" cy="13299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endParaRPr sz="1400" b="0">
              <a:latin typeface="Arial"/>
              <a:ea typeface="Arial"/>
              <a:cs typeface="Arial"/>
              <a:sym typeface="Arial"/>
            </a:endParaRPr>
          </a:p>
          <a:p>
            <a:pPr marL="0" lvl="0" indent="0" algn="l" rtl="0">
              <a:spcBef>
                <a:spcPts val="560"/>
              </a:spcBef>
              <a:spcAft>
                <a:spcPts val="0"/>
              </a:spcAft>
              <a:buNone/>
            </a:pPr>
            <a:endParaRPr sz="1400" b="0">
              <a:latin typeface="Arial"/>
              <a:ea typeface="Arial"/>
              <a:cs typeface="Arial"/>
              <a:sym typeface="Arial"/>
            </a:endParaRPr>
          </a:p>
        </p:txBody>
      </p:sp>
      <p:sp>
        <p:nvSpPr>
          <p:cNvPr id="280" name="Google Shape;280;p28"/>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300"/>
              <a:buFont typeface="Calibri"/>
              <a:buNone/>
            </a:pPr>
            <a:fld id="{00000000-1234-1234-1234-123412341234}" type="slidenum">
              <a:rPr lang="fr-FR"/>
              <a:t>9</a:t>
            </a:fld>
            <a:endParaRPr/>
          </a:p>
        </p:txBody>
      </p:sp>
      <p:sp>
        <p:nvSpPr>
          <p:cNvPr id="281" name="Google Shape;281;p28"/>
          <p:cNvSpPr txBox="1">
            <a:spLocks noGrp="1"/>
          </p:cNvSpPr>
          <p:nvPr>
            <p:ph type="title"/>
          </p:nvPr>
        </p:nvSpPr>
        <p:spPr>
          <a:xfrm>
            <a:off x="0" y="19717"/>
            <a:ext cx="9144000" cy="6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Système de freinage : disque de frein</a:t>
            </a:r>
            <a:endParaRPr/>
          </a:p>
        </p:txBody>
      </p:sp>
      <p:sp>
        <p:nvSpPr>
          <p:cNvPr id="282" name="Google Shape;282;p28"/>
          <p:cNvSpPr txBox="1"/>
          <p:nvPr/>
        </p:nvSpPr>
        <p:spPr>
          <a:xfrm>
            <a:off x="7809450" y="126975"/>
            <a:ext cx="7014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a:solidFill>
                  <a:srgbClr val="980000"/>
                </a:solidFill>
              </a:rPr>
              <a:t>EDP</a:t>
            </a:r>
            <a:endParaRPr sz="1800">
              <a:solidFill>
                <a:srgbClr val="980000"/>
              </a:solidFill>
            </a:endParaRPr>
          </a:p>
        </p:txBody>
      </p:sp>
      <p:pic>
        <p:nvPicPr>
          <p:cNvPr id="283" name="Google Shape;283;p28"/>
          <p:cNvPicPr preferRelativeResize="0"/>
          <p:nvPr/>
        </p:nvPicPr>
        <p:blipFill rotWithShape="1">
          <a:blip r:embed="rId3">
            <a:alphaModFix/>
          </a:blip>
          <a:srcRect l="46901"/>
          <a:stretch/>
        </p:blipFill>
        <p:spPr>
          <a:xfrm>
            <a:off x="8626875" y="46375"/>
            <a:ext cx="323501" cy="608500"/>
          </a:xfrm>
          <a:prstGeom prst="rect">
            <a:avLst/>
          </a:prstGeom>
          <a:noFill/>
          <a:ln>
            <a:noFill/>
          </a:ln>
        </p:spPr>
      </p:pic>
      <p:pic>
        <p:nvPicPr>
          <p:cNvPr id="7" name="Picture 7">
            <a:extLst>
              <a:ext uri="{FF2B5EF4-FFF2-40B4-BE49-F238E27FC236}">
                <a16:creationId xmlns="" xmlns:a16="http://schemas.microsoft.com/office/drawing/2014/main" id="{0862638E-D1FE-44DF-9A6E-51835777AA3F}"/>
              </a:ext>
            </a:extLst>
          </p:cNvPr>
          <p:cNvPicPr>
            <a:picLocks noChangeAspect="1"/>
          </p:cNvPicPr>
          <p:nvPr/>
        </p:nvPicPr>
        <p:blipFill>
          <a:blip r:embed="rId4"/>
          <a:stretch>
            <a:fillRect/>
          </a:stretch>
        </p:blipFill>
        <p:spPr>
          <a:xfrm>
            <a:off x="955677" y="723900"/>
            <a:ext cx="7228920" cy="3666229"/>
          </a:xfrm>
          <a:prstGeom prst="rect">
            <a:avLst/>
          </a:prstGeom>
        </p:spPr>
      </p:pic>
    </p:spTree>
  </p:cSld>
  <p:clrMapOvr>
    <a:masterClrMapping/>
  </p:clrMapOvr>
</p:sld>
</file>

<file path=ppt/theme/theme1.xml><?xml version="1.0" encoding="utf-8"?>
<a:theme xmlns:a="http://schemas.openxmlformats.org/drawingml/2006/main"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1262</Words>
  <Application>Microsoft Office PowerPoint</Application>
  <PresentationFormat>Affichage à l'écran (16:9)</PresentationFormat>
  <Paragraphs>431</Paragraphs>
  <Slides>47</Slides>
  <Notes>47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47</vt:i4>
      </vt:variant>
    </vt:vector>
  </HeadingPairs>
  <TitlesOfParts>
    <vt:vector size="52" baseType="lpstr">
      <vt:lpstr>Corbel</vt:lpstr>
      <vt:lpstr>Calibri</vt:lpstr>
      <vt:lpstr>Times New Roman</vt:lpstr>
      <vt:lpstr>Arial</vt:lpstr>
      <vt:lpstr>EPSAC_Template_Rev2</vt:lpstr>
      <vt:lpstr>TOP Copeau 2 Optimus v1.0</vt:lpstr>
      <vt:lpstr>Ordre du jour</vt:lpstr>
      <vt:lpstr>Motorisation Instrumentée</vt:lpstr>
      <vt:lpstr>Liaison au sol mécatronique</vt:lpstr>
      <vt:lpstr>Châssis équipé et aérodynamique</vt:lpstr>
      <vt:lpstr>Sommaire</vt:lpstr>
      <vt:lpstr>Système de freinage</vt:lpstr>
      <vt:lpstr>Système de freinage</vt:lpstr>
      <vt:lpstr>Système de freinage : disque de frein</vt:lpstr>
      <vt:lpstr>Roue équipée</vt:lpstr>
      <vt:lpstr>Roue équipée avant</vt:lpstr>
      <vt:lpstr>Roue équipée avant</vt:lpstr>
      <vt:lpstr>Porte moyeu avant </vt:lpstr>
      <vt:lpstr>Moyeu avant</vt:lpstr>
      <vt:lpstr> avant</vt:lpstr>
      <vt:lpstr>Bilan de masse : Roue équipée avant</vt:lpstr>
      <vt:lpstr>Roue équipée arrière</vt:lpstr>
      <vt:lpstr>Roue équipée arrière</vt:lpstr>
      <vt:lpstr>Porte moyeu arrière </vt:lpstr>
      <vt:lpstr>Moyeu arrière</vt:lpstr>
      <vt:lpstr> arrière</vt:lpstr>
      <vt:lpstr>Bilan de masse : Roue équipée arrière</vt:lpstr>
      <vt:lpstr>Barre anti-roulis</vt:lpstr>
      <vt:lpstr>Barre anti-roulis</vt:lpstr>
      <vt:lpstr>Barre anti-roulis</vt:lpstr>
      <vt:lpstr>Barre anti-roulis</vt:lpstr>
      <vt:lpstr>Suspensions</vt:lpstr>
      <vt:lpstr>Suspensions</vt:lpstr>
      <vt:lpstr>Suspensions</vt:lpstr>
      <vt:lpstr>Suspensions avants</vt:lpstr>
      <vt:lpstr>Suspensions avants</vt:lpstr>
      <vt:lpstr>Suspensions avants</vt:lpstr>
      <vt:lpstr>Suspensions arrières</vt:lpstr>
      <vt:lpstr>Suspensions arrières</vt:lpstr>
      <vt:lpstr>Triangles </vt:lpstr>
      <vt:lpstr>Triangles </vt:lpstr>
      <vt:lpstr>Inserts</vt:lpstr>
      <vt:lpstr>Triangles </vt:lpstr>
      <vt:lpstr>Bilan Massique - Liaison au sol mécatronique</vt:lpstr>
      <vt:lpstr>Sommaire</vt:lpstr>
      <vt:lpstr>Carrosserie</vt:lpstr>
      <vt:lpstr>Carrosserie</vt:lpstr>
      <vt:lpstr>Bilan Massique - Châssis équipée</vt:lpstr>
      <vt:lpstr>Bilan Massique - Véhicule Optimus</vt:lpstr>
      <vt:lpstr>Sommaire</vt:lpstr>
      <vt:lpstr>MID-3D</vt:lpstr>
      <vt:lpstr>Etat de l’avancement du projet - Prochaines échéances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Copeau Optimus v1.0</dc:title>
  <dc:creator>Gameiro Nicolas</dc:creator>
  <cp:lastModifiedBy>nicolas gameiro</cp:lastModifiedBy>
  <cp:revision>8</cp:revision>
  <dcterms:modified xsi:type="dcterms:W3CDTF">2018-11-09T16:25:00Z</dcterms:modified>
</cp:coreProperties>
</file>